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5D99-6828-4A23-A92F-C253F462DA5A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23B6-7952-41F7-B755-17691C7E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0E11-2F85-4855-8E9F-563BC502F28B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1926-40E5-405C-9CBF-7CD5D0883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BE54666-0AB5-4C46-A1B9-CBAE9431E205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6E40-3F90-4764-B3E9-9DF0CC875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3300B06-0432-45A7-A9CB-C6A0DA477472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B1395-BED9-4DA7-B982-B8614C15D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089BA9D-CA87-4039-8B28-ED7088585E75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298A-0612-449D-991A-E64DA419D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13F0-F0FF-49DE-B576-12B63C736375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17AC-D2D5-4B76-9B6B-C9F5B508C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0207-EFF1-464D-93A9-E3033AC85154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41CF-2D08-425B-A2A0-A2F1FF05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6952-0B46-48FE-8761-FB7A74FF9E5A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E3D4-D037-43B0-9A62-060E64905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EF7904-8A2B-4DD9-977A-AE4E30112BD3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B579-0FB0-491D-95E8-50B520518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C3DC-9E89-49B1-9574-E5C6716E2CAE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19FB-7654-4AC6-ABE3-AC5AA373A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369EB43-31EF-4D7E-95B4-A2FFD7BC4C4C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A8CE-3343-43B8-92B1-DABA95E27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91B0-0D5C-40A2-B6FB-CB9EA3193064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4E5B-B2B8-47E7-842C-9A3B0B307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9400-B78C-4798-A719-482E70AA2B66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AA28-1BEE-453B-8635-4071B786F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29E0-E6D3-4ED6-B098-DEE3BF65425E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2D9E-852E-4181-A68E-84401600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1401-CC11-44A5-9E0C-C9312C0FC90C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36E2-7B1F-4410-9DA5-2D1F634A8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CF97-5BED-44FC-89FF-C5827460FA46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AFF9-2184-4F94-BC6A-46C80AFB1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6E5F-6805-4EA4-8B68-7274F28481A5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00AD-183B-4E88-8C48-E01B72C8F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1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1DD10C-FFAB-40D0-B79E-A2FA9A944919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5B5598-987C-4EC2-BC78-603931150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75" r:id="rId2"/>
    <p:sldLayoutId id="2147484087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8" r:id="rId11"/>
    <p:sldLayoutId id="2147484089" r:id="rId12"/>
    <p:sldLayoutId id="2147484090" r:id="rId13"/>
    <p:sldLayoutId id="2147484083" r:id="rId14"/>
    <p:sldLayoutId id="2147484084" r:id="rId15"/>
    <p:sldLayoutId id="2147484085" r:id="rId16"/>
    <p:sldLayoutId id="2147484091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6_%D0%BC%D0%B0%D1%8F" TargetMode="External"/><Relationship Id="rId13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18" Type="http://schemas.openxmlformats.org/officeDocument/2006/relationships/image" Target="../media/image11.png"/><Relationship Id="rId3" Type="http://schemas.openxmlformats.org/officeDocument/2006/relationships/hyperlink" Target="https://ru.wikipedia.org/wiki/1940_%D0%B3%D0%BE%D0%B4" TargetMode="External"/><Relationship Id="rId7" Type="http://schemas.openxmlformats.org/officeDocument/2006/relationships/hyperlink" Target="https://ru.wikipedia.org/wiki/1943_%D0%B3%D0%BE%D0%B4" TargetMode="External"/><Relationship Id="rId12" Type="http://schemas.openxmlformats.org/officeDocument/2006/relationships/hyperlink" Target="https://ru.wikipedia.org/wiki/%D0%92%D0%B5%D1%80%D0%BC%D0%B0%D1%85%D1%82" TargetMode="External"/><Relationship Id="rId17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2" Type="http://schemas.openxmlformats.org/officeDocument/2006/relationships/hyperlink" Target="https://ru.wikipedia.org/wiki/%D0%A0%D0%B0%D0%B1%D0%BE%D1%87%D0%B5-%D0%9A%D1%80%D0%B5%D1%81%D1%82%D1%8C%D1%8F%D0%BD%D1%81%D0%BA%D0%B0%D1%8F_%D0%9A%D1%80%D0%B0%D1%81%D0%BD%D0%B0%D1%8F_%D0%90%D1%80%D0%BC%D0%B8%D1%8F" TargetMode="External"/><Relationship Id="rId16" Type="http://schemas.openxmlformats.org/officeDocument/2006/relationships/hyperlink" Target="https://ru.wikipedia.org/wiki/%D0%9E%D1%80%D0%B4%D0%B5%D0%BD_%D0%9B%D0%B5%D0%BD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8%D0%B1%D0%B0%D0%BB%D1%82%D0%B8%D0%BA%D0%B0" TargetMode="External"/><Relationship Id="rId11" Type="http://schemas.openxmlformats.org/officeDocument/2006/relationships/hyperlink" Target="https://ru.wikipedia.org/wiki/%D0%90%D0%B2%D0%B3%D1%83%D1%81%D1%82" TargetMode="External"/><Relationship Id="rId5" Type="http://schemas.openxmlformats.org/officeDocument/2006/relationships/hyperlink" Target="https://ru.wikipedia.org/wiki/%D0%9A%D1%80%D1%8B%D0%BC" TargetMode="External"/><Relationship Id="rId1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0" Type="http://schemas.openxmlformats.org/officeDocument/2006/relationships/hyperlink" Target="https://ru.wikipedia.org/wiki/%D0%A1%D0%B5%D0%B2%D0%B0%D1%81%D1%82%D0%BE%D0%BF%D0%BE%D0%BB%D1%8C" TargetMode="External"/><Relationship Id="rId4" Type="http://schemas.openxmlformats.org/officeDocument/2006/relationships/hyperlink" Target="https://ru.wikipedia.org/wiki/%D0%A1%D0%B5%D0%B2%D0%B5%D1%80%D0%BD%D1%8B%D0%B9_%D0%9A%D0%B0%D0%B2%D0%BA%D0%B0%D0%B7" TargetMode="External"/><Relationship Id="rId9" Type="http://schemas.openxmlformats.org/officeDocument/2006/relationships/hyperlink" Target="https://ru.wikipedia.org/wiki/1944_%D0%B3%D0%BE%D0%B4" TargetMode="External"/><Relationship Id="rId14" Type="http://schemas.openxmlformats.org/officeDocument/2006/relationships/hyperlink" Target="https://ru.wikipedia.org/wiki/26_%D0%BE%D0%BA%D1%82%D1%8F%D0%B1%D1%80%D1%8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1%80%D0%BB%D0%B8%D0%BD" TargetMode="External"/><Relationship Id="rId3" Type="http://schemas.openxmlformats.org/officeDocument/2006/relationships/hyperlink" Target="https://ru.wikipedia.org/wiki/%D0%91%D0%B5%D0%BB%D0%BE%D1%80%D1%83%D1%81%D1%81%D0%BA%D0%B8%D0%B9_%D1%8F%D0%B7%D1%8B%D0%BA" TargetMode="External"/><Relationship Id="rId7" Type="http://schemas.openxmlformats.org/officeDocument/2006/relationships/hyperlink" Target="https://ru.wikipedia.org/wiki/1972_%D0%B3%D0%BE%D0%B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_%D0%B8%D1%8E%D0%BB%D1%8F" TargetMode="External"/><Relationship Id="rId5" Type="http://schemas.openxmlformats.org/officeDocument/2006/relationships/hyperlink" Target="https://ru.wikipedia.org/wiki/1917_%D0%B3%D0%BE%D0%B4" TargetMode="External"/><Relationship Id="rId4" Type="http://schemas.openxmlformats.org/officeDocument/2006/relationships/hyperlink" Target="https://ru.wikipedia.org/wiki/15_%D0%B4%D0%B5%D0%BA%D0%B0%D0%B1%D1%80%D1%8F" TargetMode="External"/><Relationship Id="rId9" Type="http://schemas.openxmlformats.org/officeDocument/2006/relationships/hyperlink" Target="https://ru.wikipedia.org/wiki/%D0%A4%D0%BE%D0%BA%D0%BA%D0%B5-%D0%92%D1%83%D0%BB%D1%8C%D1%84_Fw_19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8%D0%BD%D1%81%D0%BA%D0%B0%D1%8F_%D0%B3%D1%83%D0%B1%D0%B5%D1%80%D0%BD%D0%B8%D1%8F" TargetMode="External"/><Relationship Id="rId13" Type="http://schemas.openxmlformats.org/officeDocument/2006/relationships/hyperlink" Target="https://ru.wikipedia.org/wiki/%D0%91%D0%BE%D0%BB%D0%B1%D0%B0%D1%81%D0%BE%D0%B2%D0%BE" TargetMode="External"/><Relationship Id="rId18" Type="http://schemas.openxmlformats.org/officeDocument/2006/relationships/hyperlink" Target="https://ru.wikipedia.org/wiki/%D0%93%D1%80%D0%B8%D1%86%D0%B5%D0%B2%D0%B5%D1%86,_%D0%A1%D0%B5%D1%80%D0%B3%D0%B5%D0%B9_%D0%98%D0%B2%D0%B0%D0%BD%D0%BE%D0%B2%D0%B8%D1%87" TargetMode="External"/><Relationship Id="rId3" Type="http://schemas.openxmlformats.org/officeDocument/2006/relationships/hyperlink" Target="https://ru.wikipedia.org/wiki/%D0%91%D0%B5%D0%BB%D0%BE%D1%80%D1%83%D1%81%D1%81%D0%BA%D0%B8%D0%B9_%D1%8F%D0%B7%D1%8B%D0%BA" TargetMode="External"/><Relationship Id="rId7" Type="http://schemas.openxmlformats.org/officeDocument/2006/relationships/hyperlink" Target="https://ru.wikipedia.org/wiki/%D0%9D%D0%BE%D0%B2%D0%BE%D0%B3%D1%80%D1%83%D0%B4%D1%81%D0%BA%D0%B8%D0%B9_%D1%83%D0%B5%D0%B7%D0%B4" TargetMode="External"/><Relationship Id="rId12" Type="http://schemas.openxmlformats.org/officeDocument/2006/relationships/hyperlink" Target="https://ru.wikipedia.org/wiki/1939_%D0%B3%D0%BE%D0%B4" TargetMode="External"/><Relationship Id="rId17" Type="http://schemas.openxmlformats.org/officeDocument/2006/relationships/hyperlink" Target="https://ru.wikipedia.org/wiki/1930-%D0%B5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s://ru.wikipedia.org/wiki/%D0%A1%D0%BE%D0%B2%D0%B5%D1%82%D1%81%D0%BA%D0%B0%D1%8F_%D0%90%D1%80%D0%BC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1%D0%BE%D1%80%D0%BE%D0%B2%D1%86%D1%8B_(%D0%91%D0%B0%D1%80%D0%B0%D0%BD%D0%BE%D0%B2%D0%B8%D1%87%D1%81%D0%BA%D0%B8%D0%B9_%D1%80%D0%B0%D0%B9%D0%BE%D0%BD)&amp;action=edit&amp;redlink=1" TargetMode="External"/><Relationship Id="rId11" Type="http://schemas.openxmlformats.org/officeDocument/2006/relationships/hyperlink" Target="https://ru.wikipedia.org/wiki/16_%D1%81%D0%B5%D0%BD%D1%82%D1%8F%D0%B1%D1%80%D1%8F" TargetMode="External"/><Relationship Id="rId5" Type="http://schemas.openxmlformats.org/officeDocument/2006/relationships/hyperlink" Target="https://ru.wikipedia.org/wiki/1909_%D0%B3%D0%BE%D0%B4" TargetMode="External"/><Relationship Id="rId15" Type="http://schemas.openxmlformats.org/officeDocument/2006/relationships/hyperlink" Target="https://ru.wikipedia.org/wiki/%D0%A1%D0%A1%D0%A1%D0%A0" TargetMode="External"/><Relationship Id="rId10" Type="http://schemas.openxmlformats.org/officeDocument/2006/relationships/hyperlink" Target="https://ru.wikipedia.org/wiki/%D0%91%D0%B5%D0%BB%D0%B0%D1%80%D1%83%D1%81%D1%8C" TargetMode="External"/><Relationship Id="rId19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19_%D0%B8%D1%8E%D0%BB%D1%8F" TargetMode="External"/><Relationship Id="rId9" Type="http://schemas.openxmlformats.org/officeDocument/2006/relationships/hyperlink" Target="https://ru.wikipedia.org/wiki/%D0%91%D1%80%D0%B5%D1%81%D1%82%D1%81%D0%BA%D0%B0%D1%8F_%D0%BE%D0%B1%D0%BB%D0%B0%D1%81%D1%82%D1%8C" TargetMode="External"/><Relationship Id="rId14" Type="http://schemas.openxmlformats.org/officeDocument/2006/relationships/hyperlink" Target="https://ru.wikipedia.org/wiki/%D0%92%D0%B8%D1%82%D0%B5%D0%B1%D1%81%D0%BA%D0%B0%D1%8F_%D0%BE%D0%B1%D0%BB%D0%B0%D1%81%D1%82%D1%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0%B5%D1%81%D1%82%D1%8C%D1%8F%D0%BD%D0%B8%D0%BD" TargetMode="External"/><Relationship Id="rId13" Type="http://schemas.openxmlformats.org/officeDocument/2006/relationships/hyperlink" Target="https://ru.wikipedia.org/wiki/%D0%9A%D0%BE%D0%BC%D0%BC%D1%83%D0%BD%D0%B8%D1%81%D1%82%D0%B8%D1%87%D0%B5%D1%81%D0%BA%D0%B0%D1%8F_%D0%BF%D0%B0%D1%80%D1%82%D0%B8%D1%8F_%D0%A1%D0%BE%D0%B2%D0%B5%D1%82%D1%81%D0%BA%D0%BE%D0%B3%D0%BE_%D0%A1%D0%BE%D1%8E%D0%B7%D0%B0" TargetMode="External"/><Relationship Id="rId18" Type="http://schemas.openxmlformats.org/officeDocument/2006/relationships/hyperlink" Target="https://ru.wikipedia.org/wiki/%D0%AD%D1%81%D0%BA%D0%B0%D0%B4%D1%80%D0%B8%D0%BB%D1%8C%D1%8F" TargetMode="External"/><Relationship Id="rId26" Type="http://schemas.openxmlformats.org/officeDocument/2006/relationships/hyperlink" Target="https://ru.wikipedia.org/wiki/%D0%9A%D0%B0%D0%BF%D0%B8%D1%82%D0%B0%D0%BD_(%D0%B2%D0%BE%D0%B8%D0%BD%D1%81%D0%BA%D0%BE%D0%B5_%D0%B7%D0%B2%D0%B0%D0%BD%D0%B8%D0%B5)" TargetMode="External"/><Relationship Id="rId39" Type="http://schemas.openxmlformats.org/officeDocument/2006/relationships/hyperlink" Target="https://ru.wikipedia.org/wiki/%D0%A1%D1%82%D0%B0%D0%BB%D0%B8%D0%BD%D0%B3%D1%80%D0%B0%D0%B4%D1%81%D0%BA%D0%B0%D1%8F_%D0%B1%D0%B8%D1%82%D0%B2%D0%B0" TargetMode="External"/><Relationship Id="rId3" Type="http://schemas.openxmlformats.org/officeDocument/2006/relationships/hyperlink" Target="https://ru.wikipedia.org/wiki/1907_%D0%B3%D0%BE%D0%B4" TargetMode="External"/><Relationship Id="rId21" Type="http://schemas.openxmlformats.org/officeDocument/2006/relationships/hyperlink" Target="https://ru.wikipedia.org/wiki/%D0%A1%D0%B5%D0%B2%D0%B5%D1%80%D0%BE%D0%BC%D0%BE%D1%80%D1%81%D0%BA" TargetMode="External"/><Relationship Id="rId34" Type="http://schemas.openxmlformats.org/officeDocument/2006/relationships/hyperlink" Target="https://ru.wikipedia.org/wiki/%D0%9F%D0%B5-2" TargetMode="External"/><Relationship Id="rId7" Type="http://schemas.openxmlformats.org/officeDocument/2006/relationships/hyperlink" Target="https://ru.wikipedia.org/wiki/%D0%91%D0%B5%D0%BB%D0%BE%D1%80%D1%83%D1%81%D1%81%D0%B8%D1%8F" TargetMode="External"/><Relationship Id="rId12" Type="http://schemas.openxmlformats.org/officeDocument/2006/relationships/hyperlink" Target="https://ru.wikipedia.org/wiki/1930_%D0%B3%D0%BE%D0%B4" TargetMode="External"/><Relationship Id="rId17" Type="http://schemas.openxmlformats.org/officeDocument/2006/relationships/hyperlink" Target="https://ru.wikipedia.org/wiki/%D0%91%D0%BE%D1%80%D0%B8%D1%81%D0%BE%D0%B3%D0%BB%D0%B5%D0%B1%D1%81%D0%BA" TargetMode="External"/><Relationship Id="rId25" Type="http://schemas.openxmlformats.org/officeDocument/2006/relationships/hyperlink" Target="https://ru.wikipedia.org/wiki/1940_%D0%B3%D0%BE%D0%B4" TargetMode="External"/><Relationship Id="rId33" Type="http://schemas.openxmlformats.org/officeDocument/2006/relationships/hyperlink" Target="https://ru.wikipedia.org/wiki/%D0%9F%D0%BE%D0%B4%D0%BF%D0%BE%D0%BB%D0%BA%D0%BE%D0%B2%D0%BD%D0%B8%D0%BA" TargetMode="External"/><Relationship Id="rId38" Type="http://schemas.openxmlformats.org/officeDocument/2006/relationships/hyperlink" Target="https://ru.wikipedia.org/wiki/3-%D0%B9_%D0%91%D0%B5%D0%BB%D0%BE%D1%80%D1%83%D1%81%D1%81%D0%BA%D0%B8%D0%B9_%D1%84%D1%80%D0%BE%D0%BD%D1%82" TargetMode="External"/><Relationship Id="rId2" Type="http://schemas.openxmlformats.org/officeDocument/2006/relationships/hyperlink" Target="https://ru.wikipedia.org/wiki/23_%D1%84%D0%B5%D0%B2%D1%80%D0%B0%D0%BB%D1%8F" TargetMode="External"/><Relationship Id="rId16" Type="http://schemas.openxmlformats.org/officeDocument/2006/relationships/hyperlink" Target="https://ru.wikipedia.org/wiki/1936_%D0%B3%D0%BE%D0%B4" TargetMode="External"/><Relationship Id="rId20" Type="http://schemas.openxmlformats.org/officeDocument/2006/relationships/hyperlink" Target="https://ru.wikipedia.org/wiki/%C2%E0%EB%E5%ED%F2%E8%EA,_%C4%EC%E8%F2%F0%E8%E9_%C4%E0%ED%E8%EB%EE%E2%E8%F7" TargetMode="External"/><Relationship Id="rId29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41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8%D1%82%D0%B5%D0%B1%D1%81%D0%BA%D0%B0%D1%8F_%D0%BE%D0%B1%D0%BB%D0%B0%D1%81%D1%82%D1%8C" TargetMode="External"/><Relationship Id="rId11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90%D1%80%D0%BC%D0%B8%D1%8F" TargetMode="External"/><Relationship Id="rId24" Type="http://schemas.openxmlformats.org/officeDocument/2006/relationships/hyperlink" Target="https://ru.wikipedia.org/wiki/7_%D0%BC%D0%B0%D1%8F" TargetMode="External"/><Relationship Id="rId32" Type="http://schemas.openxmlformats.org/officeDocument/2006/relationships/hyperlink" Target="https://ru.wikipedia.org/wiki/1944_%D0%B3%D0%BE%D0%B4" TargetMode="External"/><Relationship Id="rId37" Type="http://schemas.openxmlformats.org/officeDocument/2006/relationships/hyperlink" Target="https://ru.wikipedia.org/wiki/4-%D0%B9_%D0%A3%D0%BA%D1%80%D0%B0%D0%B8%D0%BD%D1%81%D0%BA%D0%B8%D0%B9_%D1%84%D1%80%D0%BE%D0%BD%D1%82" TargetMode="External"/><Relationship Id="rId40" Type="http://schemas.openxmlformats.org/officeDocument/2006/relationships/hyperlink" Target="https://ru.wikipedia.org/wiki/%D0%A7%D1%91%D1%80%D0%BD%D0%BE%D0%B5_%D0%BC%D0%BE%D1%80%D0%B5" TargetMode="External"/><Relationship Id="rId5" Type="http://schemas.openxmlformats.org/officeDocument/2006/relationships/hyperlink" Target="https://ru.wikipedia.org/wiki/%D0%9F%D0%BE%D0%BB%D0%BE%D1%86%D0%BA%D0%B8%D0%B9_%D1%80%D0%B0%D0%B9%D0%BE%D0%BD" TargetMode="External"/><Relationship Id="rId15" Type="http://schemas.openxmlformats.org/officeDocument/2006/relationships/hyperlink" Target="https://ru.wikipedia.org/wiki/%D0%9E%D1%80%D0%B5%D0%BD%D0%B1%D1%83%D1%80%D0%B3" TargetMode="External"/><Relationship Id="rId23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28" Type="http://schemas.openxmlformats.org/officeDocument/2006/relationships/hyperlink" Target="https://ru.wikipedia.org/wiki/%D0%9E%D1%80%D0%B4%D0%B5%D0%BD_%D0%9B%D0%B5%D0%BD%D0%B8%D0%BD%D0%B0" TargetMode="External"/><Relationship Id="rId36" Type="http://schemas.openxmlformats.org/officeDocument/2006/relationships/hyperlink" Target="https://ru.wikipedia.org/wiki/%D0%A1%D1%82%D0%B0%D0%BB%D0%B8%D0%BD%D0%B3%D1%80%D0%B0%D0%B4%D1%81%D0%BA%D0%B8%D0%B9_%D1%84%D1%80%D0%BE%D0%BD%D1%82" TargetMode="External"/><Relationship Id="rId10" Type="http://schemas.openxmlformats.org/officeDocument/2006/relationships/hyperlink" Target="https://ru.wikipedia.org/wiki/1929_%D0%B3%D0%BE%D0%B4" TargetMode="External"/><Relationship Id="rId19" Type="http://schemas.openxmlformats.org/officeDocument/2006/relationships/hyperlink" Target="https://ru.wikipedia.org/wiki/14-%D1%8F_%D0%B0%D1%80%D0%BC%D0%B8%D1%8F_(%D0%A1%D0%A1%D0%A1%D0%A0)" TargetMode="External"/><Relationship Id="rId31" Type="http://schemas.openxmlformats.org/officeDocument/2006/relationships/hyperlink" Target="https://ru.wikipedia.org/wiki/1942_%D0%B3%D0%BE%D0%B4" TargetMode="External"/><Relationship Id="rId4" Type="http://schemas.openxmlformats.org/officeDocument/2006/relationships/hyperlink" Target="https://ru.wikipedia.org/w/index.php?title=%D0%A0%D0%B0%D0%B9%D0%BA%D0%BE%D0%B2%D0%BE_(%D0%9F%D0%BE%D0%BB%D0%BE%D1%86%D0%BA%D0%B8%D0%B9_%D1%80%D0%B0%D0%B9%D0%BE%D0%BD)&amp;action=edit&amp;redlink=1" TargetMode="External"/><Relationship Id="rId9" Type="http://schemas.openxmlformats.org/officeDocument/2006/relationships/hyperlink" Target="https://ru.wikipedia.org/wiki/%D0%A0%D0%B0%D0%B1%D1%84%D0%B0%D0%BA" TargetMode="External"/><Relationship Id="rId14" Type="http://schemas.openxmlformats.org/officeDocument/2006/relationships/hyperlink" Target="https://ru.wikipedia.org/wiki/1931_%D0%B3%D0%BE%D0%B4" TargetMode="External"/><Relationship Id="rId22" Type="http://schemas.openxmlformats.org/officeDocument/2006/relationships/hyperlink" Target="https://ru.wikipedia.org/wiki/%D0%9A%D0%BE%D0%BB%D1%8C%D1%81%D0%BA%D0%B8%D0%B9_%D0%BF%D0%BE%D0%BB%D1%83%D0%BE%D1%81%D1%82%D1%80%D0%BE%D0%B2" TargetMode="External"/><Relationship Id="rId27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30" Type="http://schemas.openxmlformats.org/officeDocument/2006/relationships/hyperlink" Target="https://ru.wikipedia.org/wiki/1941_%D0%B3%D0%BE%D0%B4" TargetMode="External"/><Relationship Id="rId35" Type="http://schemas.openxmlformats.org/officeDocument/2006/relationships/hyperlink" Target="https://ru.wikipedia.org/wiki/%D0%AE%D0%B3%D0%BE-%D0%97%D0%B0%D0%BF%D0%B0%D0%B4%D0%BD%D1%8B%D0%B9_%D1%84%D1%80%D0%BE%D0%BD%D1%82_(%D0%92%D0%B5%D0%BB%D0%B8%D0%BA%D0%B0%D1%8F_%D0%9E%D1%82%D0%B5%D1%87%D0%B5%D1%81%D1%82%D0%B2%D0%B5%D0%BD%D0%BD%D0%B0%D1%8F_%D0%B2%D0%BE%D0%B9%D0%BD%D0%B0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0%D1%82%D1%80%D0%B0%D0%BA" TargetMode="External"/><Relationship Id="rId13" Type="http://schemas.openxmlformats.org/officeDocument/2006/relationships/hyperlink" Target="https://ru.wikipedia.org/wiki/%D0%AD%D1%81%D0%BA%D0%B0%D0%B4%D1%80%D0%B8%D0%BB%D1%8C%D1%8F" TargetMode="External"/><Relationship Id="rId18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6" Type="http://schemas.openxmlformats.org/officeDocument/2006/relationships/hyperlink" Target="https://ru.wikipedia.org/wiki/%D0%92%D0%B5%D0%BB%D0%B8%D0%BA%D0%BE%D0%BF%D0%BE%D0%BB%D1%8C%D1%81%D0%BA%D0%BE%D0%B5_%D0%B2%D0%BE%D0%B5%D0%B2%D0%BE%D0%B4%D1%81%D1%82%D0%B2%D0%BE" TargetMode="External"/><Relationship Id="rId3" Type="http://schemas.openxmlformats.org/officeDocument/2006/relationships/hyperlink" Target="https://ru.wikipedia.org/wiki/1903_%D0%B3%D0%BE%D0%B4" TargetMode="External"/><Relationship Id="rId21" Type="http://schemas.openxmlformats.org/officeDocument/2006/relationships/hyperlink" Target="https://ru.wikipedia.org/wiki/326-%D1%8F_%D0%B1%D0%BE%D0%BC%D0%B1%D0%B0%D1%80%D0%B4%D0%B8%D1%80%D0%BE%D0%B2%D0%BE%D1%87%D0%BD%D0%B0%D1%8F_%D0%B0%D0%B2%D0%B8%D0%B0%D1%86%D0%B8%D0%BE%D0%BD%D0%BD%D0%B0%D1%8F_%D0%B4%D0%B8%D0%B2%D0%B8%D0%B7%D0%B8%D1%8F" TargetMode="External"/><Relationship Id="rId7" Type="http://schemas.openxmlformats.org/officeDocument/2006/relationships/hyperlink" Target="https://ru.wikipedia.org/wiki/%D0%91%D0%B5%D0%BB%D0%BE%D1%80%D1%83%D1%81%D1%81%D0%B8%D1%8F" TargetMode="External"/><Relationship Id="rId12" Type="http://schemas.openxmlformats.org/officeDocument/2006/relationships/hyperlink" Target="https://ru.wikipedia.org/wiki/%D0%9C%D0%B0%D1%82%D1%80%D1%83%D0%BD%D1%87%D0%B8%D0%BA,_%D0%98%D0%BE%D1%81%D0%B8%D1%84_%D0%92%D0%B0%D1%81%D0%B8%D0%BB%D1%8C%D0%B5%D0%B2%D0%B8%D1%87" TargetMode="External"/><Relationship Id="rId17" Type="http://schemas.openxmlformats.org/officeDocument/2006/relationships/hyperlink" Target="https://ru.wikipedia.org/wiki/1940_%D0%B3%D0%BE%D0%B4" TargetMode="External"/><Relationship Id="rId25" Type="http://schemas.openxmlformats.org/officeDocument/2006/relationships/hyperlink" Target="https://ru.wikipedia.org/wiki/%D0%9F%D0%B8%D0%BB%D0%B0_(%D0%B3%D0%BE%D1%80%D0%BE%D0%B4)" TargetMode="External"/><Relationship Id="rId2" Type="http://schemas.openxmlformats.org/officeDocument/2006/relationships/hyperlink" Target="https://ru.wikipedia.org/wiki/21_%D1%8F%D0%BD%D0%B2%D0%B0%D1%80%D1%8F" TargetMode="External"/><Relationship Id="rId16" Type="http://schemas.openxmlformats.org/officeDocument/2006/relationships/hyperlink" Target="https://ru.wikipedia.org/wiki/20_%D0%BC%D0%B0%D1%8F" TargetMode="External"/><Relationship Id="rId20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8%D0%BD%D1%81%D0%BA%D0%B0%D1%8F_%D0%BE%D0%B1%D0%BB%D0%B0%D1%81%D1%82%D1%8C" TargetMode="External"/><Relationship Id="rId11" Type="http://schemas.openxmlformats.org/officeDocument/2006/relationships/hyperlink" Target="https://ru.wikipedia.org/wiki/1934_%D0%B3%D0%BE%D0%B4" TargetMode="External"/><Relationship Id="rId24" Type="http://schemas.openxmlformats.org/officeDocument/2006/relationships/hyperlink" Target="https://ru.wikipedia.org/wiki/%D0%9F%D1%80%D0%BE%D1%82%D0%B8%D0%B2%D0%BE%D1%82%D0%B0%D0%BD%D0%BA%D0%BE%D0%B2%D1%8B%D0%B5_%D0%BC%D0%B8%D0%BD%D1%8B" TargetMode="External"/><Relationship Id="rId5" Type="http://schemas.openxmlformats.org/officeDocument/2006/relationships/hyperlink" Target="https://ru.wikipedia.org/wiki/%D0%9C%D0%B8%D0%BD%D1%81%D0%BA%D0%B8%D0%B9_%D1%80%D0%B0%D0%B9%D0%BE%D0%BD" TargetMode="External"/><Relationship Id="rId15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23" Type="http://schemas.openxmlformats.org/officeDocument/2006/relationships/hyperlink" Target="https://ru.wikipedia.org/wiki/1945_%D0%B3%D0%BE%D0%B4" TargetMode="External"/><Relationship Id="rId28" Type="http://schemas.openxmlformats.org/officeDocument/2006/relationships/image" Target="../media/image9.jpeg"/><Relationship Id="rId10" Type="http://schemas.openxmlformats.org/officeDocument/2006/relationships/hyperlink" Target="https://ru.wikipedia.org/wiki/1932_%D0%B3%D0%BE%D0%B4" TargetMode="External"/><Relationship Id="rId19" Type="http://schemas.openxmlformats.org/officeDocument/2006/relationships/hyperlink" Target="https://ru.wikipedia.org/wiki/%D0%9E%D1%80%D0%B4%D0%B5%D0%BD_%D0%9B%D0%B5%D0%BD%D0%B8%D0%BD%D0%B0" TargetMode="External"/><Relationship Id="rId4" Type="http://schemas.openxmlformats.org/officeDocument/2006/relationships/hyperlink" Target="https://ru.wikipedia.org/wiki/%D0%9A%D0%B0%D0%B9%D0%BA%D0%BE%D0%B2%D0%BE" TargetMode="External"/><Relationship Id="rId9" Type="http://schemas.openxmlformats.org/officeDocument/2006/relationships/hyperlink" Target="https://ru.wikipedia.org/wiki/1925_%D0%B3%D0%BE%D0%B4" TargetMode="External"/><Relationship Id="rId14" Type="http://schemas.openxmlformats.org/officeDocument/2006/relationships/hyperlink" Target="https://ru.wikipedia.org/wiki/15-%D1%8F_%D0%B0%D1%80%D0%BC%D0%B8%D1%8F_(%D0%A1%D0%A1%D0%A1%D0%A0)" TargetMode="External"/><Relationship Id="rId22" Type="http://schemas.openxmlformats.org/officeDocument/2006/relationships/hyperlink" Target="https://ru.wikipedia.org/wiki/9_%D0%BC%D0%B0%D1%8F" TargetMode="External"/><Relationship Id="rId27" Type="http://schemas.openxmlformats.org/officeDocument/2006/relationships/hyperlink" Target="https://ru.wikipedia.org/wiki/%D0%9F%D0%BE%D0%BB%D1%8C%D1%88%D0%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3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B0%D1%80%D0%BC%D0%B8%D1%8F" TargetMode="External"/><Relationship Id="rId7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2" Type="http://schemas.openxmlformats.org/officeDocument/2006/relationships/hyperlink" Target="https://ru.wikipedia.org/wiki/%D0%93%D0%BE%D0%BC%D0%B5%D0%BB%D1%8C%D1%81%D0%BA%D0%B0%D1%8F_%D0%BE%D0%B1%D0%BB%D0%B0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9B%D0%B5%D0%BD%D0%B8%D0%BD%D0%B0" TargetMode="Externa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%D0%92%D0%B5%D1%80%D1%85%D0%BE%D0%B2%D0%BD%D1%8B%D0%B9_%D1%81%D0%BE%D0%B2%D0%B5%D1%82_%D0%A1%D0%A1%D0%A1%D0%A0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3725" y="2531502"/>
            <a:ext cx="9879845" cy="2140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ЛЕТЧИКИ ВЕЛИКОЙ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ОТЕЧЕСТВЕННОЙ ВОЙНЫ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636713" y="685800"/>
            <a:ext cx="78882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i="1">
                <a:solidFill>
                  <a:srgbClr val="FFFFCC"/>
                </a:solidFill>
              </a:rPr>
              <a:t>Учреждение образования </a:t>
            </a:r>
            <a:br>
              <a:rPr lang="ru-RU" sz="1600" b="1" i="1">
                <a:solidFill>
                  <a:srgbClr val="FFFFCC"/>
                </a:solidFill>
              </a:rPr>
            </a:br>
            <a:r>
              <a:rPr lang="ru-RU" sz="1600" b="1" i="1">
                <a:solidFill>
                  <a:srgbClr val="FFFFCC"/>
                </a:solidFill>
              </a:rPr>
              <a:t>«Гомельский государственный университет имени Франциска Скорины»</a:t>
            </a:r>
            <a:r>
              <a:rPr lang="ru-RU" sz="1600" b="1">
                <a:solidFill>
                  <a:srgbClr val="FFFFCC"/>
                </a:solidFill>
              </a:rPr>
              <a:t/>
            </a:r>
            <a:br>
              <a:rPr lang="ru-RU" sz="1600" b="1">
                <a:solidFill>
                  <a:srgbClr val="FFFFCC"/>
                </a:solidFill>
              </a:rPr>
            </a:br>
            <a:r>
              <a:rPr lang="ru-RU" sz="800" b="1">
                <a:solidFill>
                  <a:srgbClr val="FFFFCC"/>
                </a:solidFill>
              </a:rPr>
              <a:t/>
            </a:r>
            <a:br>
              <a:rPr lang="ru-RU" sz="800" b="1">
                <a:solidFill>
                  <a:srgbClr val="FFFFCC"/>
                </a:solidFill>
              </a:rPr>
            </a:br>
            <a:r>
              <a:rPr lang="ru-RU" sz="1600" b="1" i="1">
                <a:solidFill>
                  <a:srgbClr val="FFFFCC"/>
                </a:solidFill>
              </a:rPr>
              <a:t>Математический факультет</a:t>
            </a:r>
            <a:br>
              <a:rPr lang="ru-RU" sz="1600" b="1" i="1">
                <a:solidFill>
                  <a:srgbClr val="FFFFCC"/>
                </a:solidFill>
              </a:rPr>
            </a:br>
            <a:r>
              <a:rPr lang="ru-RU" sz="800" b="1" i="1">
                <a:solidFill>
                  <a:srgbClr val="FFFFCC"/>
                </a:solidFill>
              </a:rPr>
              <a:t/>
            </a:r>
            <a:br>
              <a:rPr lang="ru-RU" sz="800" b="1" i="1">
                <a:solidFill>
                  <a:srgbClr val="FFFFCC"/>
                </a:solidFill>
              </a:rPr>
            </a:br>
            <a:r>
              <a:rPr lang="ru-RU" sz="1600" b="1" i="1">
                <a:solidFill>
                  <a:srgbClr val="FFFFCC"/>
                </a:solidFill>
              </a:rPr>
              <a:t>Кафедра вычислительной математики и программирования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19113" y="5865813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CC"/>
                </a:solidFill>
              </a:rPr>
              <a:t>Выполнил студент Бычков Сергей</a:t>
            </a:r>
          </a:p>
          <a:p>
            <a:r>
              <a:rPr lang="ru-RU" b="1">
                <a:solidFill>
                  <a:srgbClr val="FFFFCC"/>
                </a:solidFill>
              </a:rPr>
              <a:t>Руководитель к.ф.-м.н. Жадан М.И.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4863" y="541338"/>
            <a:ext cx="599328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Константин Антонович </a:t>
            </a:r>
            <a:r>
              <a:rPr lang="ru-RU" sz="1400" dirty="0" err="1">
                <a:latin typeface="Century Gothic" pitchFamily="34" charset="0"/>
              </a:rPr>
              <a:t>Абазовский</a:t>
            </a:r>
            <a:r>
              <a:rPr lang="ru-RU" sz="1400" dirty="0">
                <a:latin typeface="Century Gothic" pitchFamily="34" charset="0"/>
              </a:rPr>
              <a:t> был призван в ряды </a:t>
            </a:r>
            <a:r>
              <a:rPr lang="ru-RU" sz="1400" dirty="0">
                <a:latin typeface="Century Gothic" pitchFamily="34" charset="0"/>
                <a:hlinkClick r:id="rId2" tooltip="Рабоче-Крестьянская Красная Армия"/>
              </a:rPr>
              <a:t>РККА</a:t>
            </a:r>
            <a:r>
              <a:rPr lang="ru-RU" sz="1400" dirty="0">
                <a:latin typeface="Century Gothic" pitchFamily="34" charset="0"/>
              </a:rPr>
              <a:t> в </a:t>
            </a:r>
            <a:r>
              <a:rPr lang="ru-RU" sz="1400" dirty="0">
                <a:latin typeface="Century Gothic" pitchFamily="34" charset="0"/>
                <a:hlinkClick r:id="rId3" tooltip="1940 год"/>
              </a:rPr>
              <a:t>1940 году</a:t>
            </a:r>
            <a:r>
              <a:rPr lang="ru-RU" sz="1400" dirty="0">
                <a:latin typeface="Century Gothic" pitchFamily="34" charset="0"/>
              </a:rPr>
              <a:t>.</a:t>
            </a:r>
          </a:p>
          <a:p>
            <a:r>
              <a:rPr lang="ru-RU" sz="1400" dirty="0">
                <a:latin typeface="Century Gothic" pitchFamily="34" charset="0"/>
              </a:rPr>
              <a:t>Окончил военно-авиационное училище.</a:t>
            </a:r>
          </a:p>
          <a:p>
            <a:r>
              <a:rPr lang="ru-RU" sz="1400" dirty="0">
                <a:latin typeface="Century Gothic" pitchFamily="34" charset="0"/>
              </a:rPr>
              <a:t>Принимал участие в боях за освобождение </a:t>
            </a:r>
            <a:r>
              <a:rPr lang="ru-RU" sz="1400" dirty="0">
                <a:latin typeface="Century Gothic" pitchFamily="34" charset="0"/>
                <a:hlinkClick r:id="rId4" tooltip="Северный Кавказ"/>
              </a:rPr>
              <a:t>Северного Кавказа</a:t>
            </a:r>
            <a:r>
              <a:rPr lang="ru-RU" sz="1400" dirty="0">
                <a:latin typeface="Century Gothic" pitchFamily="34" charset="0"/>
              </a:rPr>
              <a:t>, </a:t>
            </a:r>
            <a:r>
              <a:rPr lang="ru-RU" sz="1400" dirty="0">
                <a:latin typeface="Century Gothic" pitchFamily="34" charset="0"/>
                <a:hlinkClick r:id="rId5" tooltip="Крым"/>
              </a:rPr>
              <a:t>Крыма</a:t>
            </a:r>
            <a:r>
              <a:rPr lang="ru-RU" sz="1400" dirty="0">
                <a:latin typeface="Century Gothic" pitchFamily="34" charset="0"/>
              </a:rPr>
              <a:t> и </a:t>
            </a:r>
            <a:r>
              <a:rPr lang="ru-RU" sz="1400" dirty="0">
                <a:latin typeface="Century Gothic" pitchFamily="34" charset="0"/>
                <a:hlinkClick r:id="rId6" tooltip="Прибалтика"/>
              </a:rPr>
              <a:t>Прибалтики</a:t>
            </a:r>
            <a:r>
              <a:rPr lang="ru-RU" sz="1400" dirty="0">
                <a:latin typeface="Century Gothic" pitchFamily="34" charset="0"/>
              </a:rPr>
              <a:t> с </a:t>
            </a:r>
            <a:r>
              <a:rPr lang="ru-RU" sz="1400" dirty="0">
                <a:latin typeface="Century Gothic" pitchFamily="34" charset="0"/>
                <a:hlinkClick r:id="rId7" tooltip="1943 год"/>
              </a:rPr>
              <a:t>1943 года</a:t>
            </a:r>
            <a:r>
              <a:rPr lang="ru-RU" sz="1400" dirty="0">
                <a:latin typeface="Century Gothic" pitchFamily="34" charset="0"/>
              </a:rPr>
              <a:t>.</a:t>
            </a:r>
          </a:p>
          <a:p>
            <a:r>
              <a:rPr lang="ru-RU" sz="1400" dirty="0">
                <a:latin typeface="Century Gothic" pitchFamily="34" charset="0"/>
                <a:hlinkClick r:id="rId8" tooltip="6 мая"/>
              </a:rPr>
              <a:t>6 мая</a:t>
            </a:r>
            <a:r>
              <a:rPr lang="ru-RU" sz="1400" dirty="0">
                <a:latin typeface="Century Gothic" pitchFamily="34" charset="0"/>
              </a:rPr>
              <a:t> </a:t>
            </a:r>
            <a:r>
              <a:rPr lang="ru-RU" sz="1400" dirty="0">
                <a:latin typeface="Century Gothic" pitchFamily="34" charset="0"/>
                <a:hlinkClick r:id="rId9" tooltip="1944 год"/>
              </a:rPr>
              <a:t>1944 года</a:t>
            </a:r>
            <a:r>
              <a:rPr lang="ru-RU" sz="1400" dirty="0">
                <a:latin typeface="Century Gothic" pitchFamily="34" charset="0"/>
              </a:rPr>
              <a:t> звено штурмовиков под командованием Константина Антоновича </a:t>
            </a:r>
            <a:r>
              <a:rPr lang="ru-RU" sz="1400" dirty="0" err="1">
                <a:latin typeface="Century Gothic" pitchFamily="34" charset="0"/>
              </a:rPr>
              <a:t>Абазовского</a:t>
            </a:r>
            <a:r>
              <a:rPr lang="ru-RU" sz="1400" dirty="0">
                <a:latin typeface="Century Gothic" pitchFamily="34" charset="0"/>
              </a:rPr>
              <a:t> в воздушном бою </a:t>
            </a:r>
            <a:r>
              <a:rPr lang="ru-RU" sz="1400" dirty="0" err="1">
                <a:latin typeface="Century Gothic" pitchFamily="34" charset="0"/>
              </a:rPr>
              <a:t>у</a:t>
            </a:r>
            <a:r>
              <a:rPr lang="ru-RU" sz="1400" dirty="0" err="1">
                <a:latin typeface="Century Gothic" pitchFamily="34" charset="0"/>
                <a:hlinkClick r:id="rId10" tooltip="Севастополь"/>
              </a:rPr>
              <a:t>Севастополя</a:t>
            </a:r>
            <a:r>
              <a:rPr lang="ru-RU" sz="1400" dirty="0">
                <a:latin typeface="Century Gothic" pitchFamily="34" charset="0"/>
              </a:rPr>
              <a:t> сбило пять вражеских истребителей, сожгло на земле восемь самолётов и два склада противника с боеприпасами.</a:t>
            </a:r>
          </a:p>
          <a:p>
            <a:r>
              <a:rPr lang="ru-RU" sz="1400" dirty="0">
                <a:latin typeface="Century Gothic" pitchFamily="34" charset="0"/>
              </a:rPr>
              <a:t>К </a:t>
            </a:r>
            <a:r>
              <a:rPr lang="ru-RU" sz="1400" dirty="0">
                <a:latin typeface="Century Gothic" pitchFamily="34" charset="0"/>
                <a:hlinkClick r:id="rId11" tooltip="Август"/>
              </a:rPr>
              <a:t>августу</a:t>
            </a:r>
            <a:r>
              <a:rPr lang="ru-RU" sz="1400" dirty="0">
                <a:latin typeface="Century Gothic" pitchFamily="34" charset="0"/>
              </a:rPr>
              <a:t> </a:t>
            </a:r>
            <a:r>
              <a:rPr lang="ru-RU" sz="1400" dirty="0">
                <a:latin typeface="Century Gothic" pitchFamily="34" charset="0"/>
                <a:hlinkClick r:id="rId9" tooltip="1944 год"/>
              </a:rPr>
              <a:t>1944 года</a:t>
            </a:r>
            <a:r>
              <a:rPr lang="ru-RU" sz="1400" dirty="0">
                <a:latin typeface="Century Gothic" pitchFamily="34" charset="0"/>
              </a:rPr>
              <a:t> лейтенант Константин Антонович </a:t>
            </a:r>
            <a:r>
              <a:rPr lang="ru-RU" sz="1400" dirty="0" err="1">
                <a:latin typeface="Century Gothic" pitchFamily="34" charset="0"/>
              </a:rPr>
              <a:t>Абазовский</a:t>
            </a:r>
            <a:r>
              <a:rPr lang="ru-RU" sz="1400" dirty="0">
                <a:latin typeface="Century Gothic" pitchFamily="34" charset="0"/>
              </a:rPr>
              <a:t> совершил 106 боевых вылетов, лично уничтожил 11 танков, 3 самолёта на земле, много автомашин и другой боевой техники </a:t>
            </a:r>
            <a:r>
              <a:rPr lang="ru-RU" sz="1400" dirty="0">
                <a:latin typeface="Century Gothic" pitchFamily="34" charset="0"/>
                <a:hlinkClick r:id="rId12" tooltip="Вермахт"/>
              </a:rPr>
              <a:t>гитлеровцев</a:t>
            </a:r>
            <a:r>
              <a:rPr lang="ru-RU" sz="1400" dirty="0">
                <a:latin typeface="Century Gothic" pitchFamily="34" charset="0"/>
              </a:rPr>
              <a:t>.</a:t>
            </a:r>
          </a:p>
          <a:p>
            <a:r>
              <a:rPr lang="ru-RU" sz="1400" dirty="0">
                <a:latin typeface="Century Gothic" pitchFamily="34" charset="0"/>
              </a:rPr>
              <a:t>Указом Президиума </a:t>
            </a:r>
            <a:r>
              <a:rPr lang="ru-RU" sz="1400" dirty="0">
                <a:latin typeface="Century Gothic" pitchFamily="34" charset="0"/>
                <a:hlinkClick r:id="rId13" tooltip="Верховный Совет СССР"/>
              </a:rPr>
              <a:t>Верховного Совета СССР</a:t>
            </a:r>
            <a:r>
              <a:rPr lang="ru-RU" sz="1400" dirty="0">
                <a:latin typeface="Century Gothic" pitchFamily="34" charset="0"/>
              </a:rPr>
              <a:t> от </a:t>
            </a:r>
            <a:r>
              <a:rPr lang="ru-RU" sz="1400" dirty="0">
                <a:latin typeface="Century Gothic" pitchFamily="34" charset="0"/>
                <a:hlinkClick r:id="rId14" tooltip="26 октября"/>
              </a:rPr>
              <a:t>26 октября</a:t>
            </a:r>
            <a:r>
              <a:rPr lang="ru-RU" sz="1400" dirty="0">
                <a:latin typeface="Century Gothic" pitchFamily="34" charset="0"/>
              </a:rPr>
              <a:t> </a:t>
            </a:r>
            <a:r>
              <a:rPr lang="ru-RU" sz="1400" dirty="0">
                <a:latin typeface="Century Gothic" pitchFamily="34" charset="0"/>
                <a:hlinkClick r:id="rId9" tooltip="1944 год"/>
              </a:rPr>
              <a:t>1944 года</a:t>
            </a:r>
            <a:r>
              <a:rPr lang="ru-RU" sz="1400" dirty="0">
                <a:latin typeface="Century Gothic" pitchFamily="34" charset="0"/>
              </a:rPr>
              <a:t> за образцовое выполнение боевых заданий командования по уничтожению живой силы и техники противника и проявленные при этом мужество и героизм лейтенанту Константину Антоновичу </a:t>
            </a:r>
            <a:r>
              <a:rPr lang="ru-RU" sz="1400" dirty="0" err="1">
                <a:latin typeface="Century Gothic" pitchFamily="34" charset="0"/>
              </a:rPr>
              <a:t>Абазовскому</a:t>
            </a:r>
            <a:r>
              <a:rPr lang="ru-RU" sz="1400" dirty="0">
                <a:latin typeface="Century Gothic" pitchFamily="34" charset="0"/>
              </a:rPr>
              <a:t> присвоено звание </a:t>
            </a:r>
            <a:r>
              <a:rPr lang="ru-RU" sz="1400" dirty="0">
                <a:latin typeface="Century Gothic" pitchFamily="34" charset="0"/>
                <a:hlinkClick r:id="rId15" tooltip="Герой Советского Союза"/>
              </a:rPr>
              <a:t>Героя Советского Союза</a:t>
            </a:r>
            <a:r>
              <a:rPr lang="ru-RU" sz="1400" dirty="0">
                <a:latin typeface="Century Gothic" pitchFamily="34" charset="0"/>
              </a:rPr>
              <a:t> с вручением </a:t>
            </a:r>
            <a:r>
              <a:rPr lang="ru-RU" sz="1400" dirty="0">
                <a:latin typeface="Century Gothic" pitchFamily="34" charset="0"/>
                <a:hlinkClick r:id="rId16" tooltip="Орден Ленина"/>
              </a:rPr>
              <a:t>ордена Ленина</a:t>
            </a:r>
            <a:r>
              <a:rPr lang="ru-RU" sz="1400" dirty="0">
                <a:latin typeface="Century Gothic" pitchFamily="34" charset="0"/>
              </a:rPr>
              <a:t> и </a:t>
            </a:r>
            <a:r>
              <a:rPr lang="ru-RU" sz="1400" dirty="0">
                <a:latin typeface="Century Gothic" pitchFamily="34" charset="0"/>
                <a:hlinkClick r:id="rId17" tooltip="Медаль «Золотая Звезда» (СССР)"/>
              </a:rPr>
              <a:t>медали «Золотая Звезда»</a:t>
            </a:r>
            <a:r>
              <a:rPr lang="ru-RU" sz="1400" dirty="0">
                <a:latin typeface="Century Gothic" pitchFamily="34" charset="0"/>
              </a:rPr>
              <a:t>.</a:t>
            </a:r>
          </a:p>
          <a:p>
            <a:r>
              <a:rPr lang="ru-RU" sz="1400" dirty="0">
                <a:latin typeface="Century Gothic" pitchFamily="34" charset="0"/>
              </a:rPr>
              <a:t>Константин Антонович </a:t>
            </a:r>
            <a:r>
              <a:rPr lang="ru-RU" sz="1400" dirty="0" err="1">
                <a:latin typeface="Century Gothic" pitchFamily="34" charset="0"/>
              </a:rPr>
              <a:t>Абазовский</a:t>
            </a:r>
            <a:r>
              <a:rPr lang="ru-RU" sz="1400" dirty="0">
                <a:latin typeface="Century Gothic" pitchFamily="34" charset="0"/>
              </a:rPr>
              <a:t> погиб </a:t>
            </a:r>
            <a:r>
              <a:rPr lang="ru-RU" sz="1400" dirty="0">
                <a:latin typeface="Century Gothic" pitchFamily="34" charset="0"/>
                <a:hlinkClick r:id="rId14" tooltip="26 октября"/>
              </a:rPr>
              <a:t>26 октября</a:t>
            </a:r>
            <a:r>
              <a:rPr lang="ru-RU" sz="1400" dirty="0">
                <a:latin typeface="Century Gothic" pitchFamily="34" charset="0"/>
              </a:rPr>
              <a:t> </a:t>
            </a:r>
            <a:r>
              <a:rPr lang="ru-RU" sz="1400" dirty="0">
                <a:latin typeface="Century Gothic" pitchFamily="34" charset="0"/>
                <a:hlinkClick r:id="rId9" tooltip="1944 год"/>
              </a:rPr>
              <a:t>1944 года</a:t>
            </a:r>
            <a:r>
              <a:rPr lang="ru-RU" sz="1400" dirty="0">
                <a:latin typeface="Century Gothic" pitchFamily="34" charset="0"/>
              </a:rPr>
              <a:t> в воздушном бою. Посмертно был зачислен в коллектив Рижского морского порта.</a:t>
            </a:r>
          </a:p>
          <a:p>
            <a:endParaRPr lang="ru-RU" sz="2000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27113" y="1431925"/>
            <a:ext cx="37211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890588" y="1511300"/>
            <a:ext cx="110283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9EDBFF"/>
                </a:solidFill>
              </a:rPr>
              <a:t>«Подвиг этот, будет в памяти жить </a:t>
            </a:r>
            <a:br>
              <a:rPr lang="ru-RU" sz="4000" b="1" i="1">
                <a:solidFill>
                  <a:srgbClr val="9EDBFF"/>
                </a:solidFill>
              </a:rPr>
            </a:br>
            <a:r>
              <a:rPr lang="ru-RU" sz="4000" b="1" i="1">
                <a:solidFill>
                  <a:srgbClr val="9EDBFF"/>
                </a:solidFill>
              </a:rPr>
              <a:t>И в наших сердцах гореть! </a:t>
            </a:r>
            <a:br>
              <a:rPr lang="ru-RU" sz="4000" b="1" i="1">
                <a:solidFill>
                  <a:srgbClr val="9EDBFF"/>
                </a:solidFill>
              </a:rPr>
            </a:br>
            <a:r>
              <a:rPr lang="ru-RU" sz="4000" b="1" i="1">
                <a:solidFill>
                  <a:srgbClr val="9EDBFF"/>
                </a:solidFill>
              </a:rPr>
              <a:t>Тех, кто с врагом был готов разделить, </a:t>
            </a:r>
            <a:br>
              <a:rPr lang="ru-RU" sz="4000" b="1" i="1">
                <a:solidFill>
                  <a:srgbClr val="9EDBFF"/>
                </a:solidFill>
              </a:rPr>
            </a:br>
            <a:r>
              <a:rPr lang="ru-RU" sz="4000" b="1" i="1">
                <a:solidFill>
                  <a:srgbClr val="9EDBFF"/>
                </a:solidFill>
              </a:rPr>
              <a:t>Поровну только смерть!"</a:t>
            </a:r>
            <a:br>
              <a:rPr lang="ru-RU" sz="4000" b="1" i="1">
                <a:solidFill>
                  <a:srgbClr val="9EDBFF"/>
                </a:solidFill>
              </a:rPr>
            </a:br>
            <a:r>
              <a:rPr lang="ru-RU" sz="4000" b="1" i="1">
                <a:solidFill>
                  <a:srgbClr val="9EDBFF"/>
                </a:solidFill>
              </a:rPr>
              <a:t>                            		Ким  Добкин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1425575"/>
            <a:ext cx="33401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8300" y="579438"/>
            <a:ext cx="638457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entury Gothic" pitchFamily="34" charset="0"/>
              </a:rPr>
              <a:t>Па́вел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Я́ковлевич</a:t>
            </a:r>
            <a:r>
              <a:rPr lang="ru-RU" sz="2400" b="1" dirty="0">
                <a:latin typeface="Century Gothic" pitchFamily="34" charset="0"/>
              </a:rPr>
              <a:t> Головачёв</a:t>
            </a:r>
            <a:r>
              <a:rPr lang="ru-RU" sz="2400" dirty="0">
                <a:latin typeface="Century Gothic" pitchFamily="34" charset="0"/>
              </a:rPr>
              <a:t> (</a:t>
            </a:r>
            <a:r>
              <a:rPr lang="ru-RU" sz="2400" dirty="0" err="1">
                <a:latin typeface="Century Gothic" pitchFamily="34" charset="0"/>
                <a:hlinkClick r:id="rId3" tooltip="Белорусский язык"/>
              </a:rPr>
              <a:t>белор</a:t>
            </a:r>
            <a:r>
              <a:rPr lang="ru-RU" sz="2400" dirty="0">
                <a:latin typeface="Century Gothic" pitchFamily="34" charset="0"/>
                <a:hlinkClick r:id="rId3" tooltip="Белорусский язык"/>
              </a:rPr>
              <a:t>.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i="1" dirty="0">
                <a:latin typeface="Century Gothic" pitchFamily="34" charset="0"/>
              </a:rPr>
              <a:t>Павел </a:t>
            </a:r>
            <a:r>
              <a:rPr lang="ru-RU" sz="2400" i="1" dirty="0" err="1">
                <a:latin typeface="Century Gothic" pitchFamily="34" charset="0"/>
              </a:rPr>
              <a:t>Якаўлевіч</a:t>
            </a:r>
            <a:r>
              <a:rPr lang="ru-RU" sz="2400" i="1" dirty="0">
                <a:latin typeface="Century Gothic" pitchFamily="34" charset="0"/>
              </a:rPr>
              <a:t> </a:t>
            </a:r>
            <a:r>
              <a:rPr lang="ru-RU" sz="2400" i="1" dirty="0" err="1">
                <a:latin typeface="Century Gothic" pitchFamily="34" charset="0"/>
              </a:rPr>
              <a:t>Галавачоў</a:t>
            </a:r>
            <a:r>
              <a:rPr lang="ru-RU" sz="2400" dirty="0">
                <a:latin typeface="Century Gothic" pitchFamily="34" charset="0"/>
              </a:rPr>
              <a:t>; </a:t>
            </a:r>
            <a:r>
              <a:rPr lang="ru-RU" sz="2400" dirty="0">
                <a:latin typeface="Century Gothic" pitchFamily="34" charset="0"/>
                <a:hlinkClick r:id="rId4" tooltip="15 декабря"/>
              </a:rPr>
              <a:t>15 декабря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dirty="0">
                <a:latin typeface="Century Gothic" pitchFamily="34" charset="0"/>
                <a:hlinkClick r:id="rId5" tooltip="1917 год"/>
              </a:rPr>
              <a:t>1917</a:t>
            </a:r>
            <a:r>
              <a:rPr lang="ru-RU" sz="2400" dirty="0">
                <a:latin typeface="Century Gothic" pitchFamily="34" charset="0"/>
              </a:rPr>
              <a:t> — </a:t>
            </a:r>
            <a:r>
              <a:rPr lang="ru-RU" sz="2400" dirty="0">
                <a:latin typeface="Century Gothic" pitchFamily="34" charset="0"/>
                <a:hlinkClick r:id="rId6" tooltip="2 июля"/>
              </a:rPr>
              <a:t>2 июля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dirty="0">
                <a:latin typeface="Century Gothic" pitchFamily="34" charset="0"/>
                <a:hlinkClick r:id="rId7" tooltip="1972 год"/>
              </a:rPr>
              <a:t>1972</a:t>
            </a:r>
            <a:r>
              <a:rPr lang="ru-RU" sz="2400" dirty="0">
                <a:latin typeface="Century Gothic" pitchFamily="34" charset="0"/>
              </a:rPr>
              <a:t>) — советский лётчик-ас, участник Великой Отечественной войны. Всего за время войны совершил 457 боевых вылетов, в 125 воздушных боях сбил лично 31 и в группе 1 самолёт противника. Свою последнюю победу одержал 25 апреля 1945 года в небе </a:t>
            </a:r>
            <a:r>
              <a:rPr lang="ru-RU" sz="2400" dirty="0">
                <a:latin typeface="Century Gothic" pitchFamily="34" charset="0"/>
                <a:hlinkClick r:id="rId8" tooltip="Берлин"/>
              </a:rPr>
              <a:t>Берлина</a:t>
            </a:r>
            <a:r>
              <a:rPr lang="ru-RU" sz="2400" dirty="0">
                <a:latin typeface="Century Gothic" pitchFamily="34" charset="0"/>
              </a:rPr>
              <a:t> (сбил 2 </a:t>
            </a:r>
            <a:r>
              <a:rPr lang="ru-RU" sz="2400" dirty="0">
                <a:latin typeface="Century Gothic" pitchFamily="34" charset="0"/>
                <a:hlinkClick r:id="rId9" tooltip="Фокке-Вульф Fw 190"/>
              </a:rPr>
              <a:t>FW-190</a:t>
            </a:r>
            <a:r>
              <a:rPr lang="ru-RU" sz="2400" dirty="0">
                <a:latin typeface="Century Gothic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1450975"/>
            <a:ext cx="34972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97513" y="695325"/>
            <a:ext cx="61038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entury Gothic" pitchFamily="34" charset="0"/>
              </a:rPr>
              <a:t>Серге́й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Ива́нович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Грицеве́ц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i="1" dirty="0">
                <a:latin typeface="Century Gothic" pitchFamily="34" charset="0"/>
              </a:rPr>
              <a:t>(</a:t>
            </a:r>
            <a:r>
              <a:rPr lang="ru-RU" sz="2400" i="1" dirty="0" err="1">
                <a:latin typeface="Century Gothic" pitchFamily="34" charset="0"/>
                <a:hlinkClick r:id="rId3" tooltip="Белорусский язык"/>
              </a:rPr>
              <a:t>белор</a:t>
            </a:r>
            <a:r>
              <a:rPr lang="ru-RU" sz="2400" i="1" dirty="0">
                <a:latin typeface="Century Gothic" pitchFamily="34" charset="0"/>
                <a:hlinkClick r:id="rId3" tooltip="Белорусский язык"/>
              </a:rPr>
              <a:t>.</a:t>
            </a:r>
            <a:r>
              <a:rPr lang="ru-RU" sz="2400" i="1" dirty="0">
                <a:latin typeface="Century Gothic" pitchFamily="34" charset="0"/>
              </a:rPr>
              <a:t> </a:t>
            </a:r>
            <a:r>
              <a:rPr lang="ru-RU" sz="2400" i="1" dirty="0" err="1">
                <a:latin typeface="Century Gothic" pitchFamily="34" charset="0"/>
              </a:rPr>
              <a:t>Сяргей</a:t>
            </a:r>
            <a:r>
              <a:rPr lang="ru-RU" sz="2400" i="1" dirty="0">
                <a:latin typeface="Century Gothic" pitchFamily="34" charset="0"/>
              </a:rPr>
              <a:t> </a:t>
            </a:r>
            <a:r>
              <a:rPr lang="ru-RU" sz="2400" i="1" dirty="0" err="1">
                <a:latin typeface="Century Gothic" pitchFamily="34" charset="0"/>
              </a:rPr>
              <a:t>Іванавіч</a:t>
            </a:r>
            <a:r>
              <a:rPr lang="ru-RU" sz="2400" i="1" dirty="0">
                <a:latin typeface="Century Gothic" pitchFamily="34" charset="0"/>
              </a:rPr>
              <a:t> </a:t>
            </a:r>
            <a:r>
              <a:rPr lang="ru-RU" sz="2400" i="1" dirty="0" err="1">
                <a:latin typeface="Century Gothic" pitchFamily="34" charset="0"/>
              </a:rPr>
              <a:t>Грыцавец</a:t>
            </a:r>
            <a:r>
              <a:rPr lang="ru-RU" sz="2400" dirty="0">
                <a:latin typeface="Century Gothic" pitchFamily="34" charset="0"/>
              </a:rPr>
              <a:t>; </a:t>
            </a:r>
            <a:r>
              <a:rPr lang="ru-RU" sz="2400" dirty="0">
                <a:latin typeface="Century Gothic" pitchFamily="34" charset="0"/>
                <a:hlinkClick r:id="rId4" tooltip="19 июля"/>
              </a:rPr>
              <a:t>6 (19) июля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dirty="0">
                <a:latin typeface="Century Gothic" pitchFamily="34" charset="0"/>
                <a:hlinkClick r:id="rId5" tooltip="1909 год"/>
              </a:rPr>
              <a:t>1909</a:t>
            </a:r>
            <a:r>
              <a:rPr lang="ru-RU" sz="2400" dirty="0">
                <a:latin typeface="Century Gothic" pitchFamily="34" charset="0"/>
              </a:rPr>
              <a:t>, </a:t>
            </a:r>
            <a:r>
              <a:rPr lang="ru-RU" sz="2400" dirty="0" err="1">
                <a:latin typeface="Century Gothic" pitchFamily="34" charset="0"/>
                <a:hlinkClick r:id="rId6" tooltip="Боровцы (Барановичский район) (страница отсутствует)"/>
              </a:rPr>
              <a:t>Боровцы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dirty="0" err="1">
                <a:latin typeface="Century Gothic" pitchFamily="34" charset="0"/>
                <a:hlinkClick r:id="rId7" tooltip="Новогрудский уезд"/>
              </a:rPr>
              <a:t>Новогрудского</a:t>
            </a:r>
            <a:r>
              <a:rPr lang="ru-RU" sz="2400" dirty="0">
                <a:latin typeface="Century Gothic" pitchFamily="34" charset="0"/>
                <a:hlinkClick r:id="rId7" tooltip="Новогрудский уезд"/>
              </a:rPr>
              <a:t> </a:t>
            </a:r>
            <a:r>
              <a:rPr lang="ru-RU" sz="2400" dirty="0" err="1">
                <a:latin typeface="Century Gothic" pitchFamily="34" charset="0"/>
                <a:hlinkClick r:id="rId7" tooltip="Новогрудский уезд"/>
              </a:rPr>
              <a:t>уезда</a:t>
            </a:r>
            <a:r>
              <a:rPr lang="ru-RU" sz="2400" dirty="0" err="1">
                <a:latin typeface="Century Gothic" pitchFamily="34" charset="0"/>
                <a:hlinkClick r:id="rId8" tooltip="Минская губерния"/>
              </a:rPr>
              <a:t>Минской</a:t>
            </a:r>
            <a:r>
              <a:rPr lang="ru-RU" sz="2400" dirty="0">
                <a:latin typeface="Century Gothic" pitchFamily="34" charset="0"/>
                <a:hlinkClick r:id="rId8" tooltip="Минская губерния"/>
              </a:rPr>
              <a:t> губернии</a:t>
            </a:r>
            <a:r>
              <a:rPr lang="ru-RU" sz="2400" dirty="0">
                <a:latin typeface="Century Gothic" pitchFamily="34" charset="0"/>
              </a:rPr>
              <a:t>, ныне </a:t>
            </a:r>
            <a:r>
              <a:rPr lang="ru-RU" sz="2400" dirty="0">
                <a:latin typeface="Century Gothic" pitchFamily="34" charset="0"/>
                <a:hlinkClick r:id="rId9" tooltip="Брестская область"/>
              </a:rPr>
              <a:t>Брестской области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dirty="0">
                <a:latin typeface="Century Gothic" pitchFamily="34" charset="0"/>
                <a:hlinkClick r:id="rId10" tooltip="Беларусь"/>
              </a:rPr>
              <a:t>Беларуси</a:t>
            </a:r>
            <a:r>
              <a:rPr lang="ru-RU" sz="2400" dirty="0">
                <a:latin typeface="Century Gothic" pitchFamily="34" charset="0"/>
              </a:rPr>
              <a:t> — </a:t>
            </a:r>
            <a:r>
              <a:rPr lang="ru-RU" sz="2400" dirty="0">
                <a:latin typeface="Century Gothic" pitchFamily="34" charset="0"/>
                <a:hlinkClick r:id="rId11" tooltip="16 сентября"/>
              </a:rPr>
              <a:t>16 сентября</a:t>
            </a:r>
            <a:r>
              <a:rPr lang="ru-RU" sz="2400" dirty="0">
                <a:latin typeface="Century Gothic" pitchFamily="34" charset="0"/>
              </a:rPr>
              <a:t> </a:t>
            </a:r>
            <a:r>
              <a:rPr lang="ru-RU" sz="2400" dirty="0">
                <a:latin typeface="Century Gothic" pitchFamily="34" charset="0"/>
                <a:hlinkClick r:id="rId12" tooltip="1939 год"/>
              </a:rPr>
              <a:t>1939</a:t>
            </a:r>
            <a:r>
              <a:rPr lang="ru-RU" sz="2400" dirty="0">
                <a:latin typeface="Century Gothic" pitchFamily="34" charset="0"/>
              </a:rPr>
              <a:t>, деревня </a:t>
            </a:r>
            <a:r>
              <a:rPr lang="ru-RU" sz="2400" dirty="0" err="1">
                <a:latin typeface="Century Gothic" pitchFamily="34" charset="0"/>
                <a:hlinkClick r:id="rId13" tooltip="Болбасово"/>
              </a:rPr>
              <a:t>Болбасово</a:t>
            </a:r>
            <a:r>
              <a:rPr lang="ru-RU" sz="2400" dirty="0">
                <a:latin typeface="Century Gothic" pitchFamily="34" charset="0"/>
              </a:rPr>
              <a:t>, Оршанский </a:t>
            </a:r>
            <a:r>
              <a:rPr lang="ru-RU" sz="2400" dirty="0" err="1">
                <a:latin typeface="Century Gothic" pitchFamily="34" charset="0"/>
              </a:rPr>
              <a:t>район,</a:t>
            </a:r>
            <a:r>
              <a:rPr lang="ru-RU" sz="2400" dirty="0" err="1">
                <a:latin typeface="Century Gothic" pitchFamily="34" charset="0"/>
                <a:hlinkClick r:id="rId14" tooltip="Витебская область"/>
              </a:rPr>
              <a:t>Витебская</a:t>
            </a:r>
            <a:r>
              <a:rPr lang="ru-RU" sz="2400" dirty="0">
                <a:latin typeface="Century Gothic" pitchFamily="34" charset="0"/>
                <a:hlinkClick r:id="rId14" tooltip="Витебская область"/>
              </a:rPr>
              <a:t> область</a:t>
            </a:r>
            <a:r>
              <a:rPr lang="ru-RU" sz="2400" dirty="0">
                <a:latin typeface="Century Gothic" pitchFamily="34" charset="0"/>
              </a:rPr>
              <a:t>, </a:t>
            </a:r>
            <a:r>
              <a:rPr lang="ru-RU" sz="2400" dirty="0">
                <a:latin typeface="Century Gothic" pitchFamily="34" charset="0"/>
                <a:hlinkClick r:id="rId15" tooltip="СССР"/>
              </a:rPr>
              <a:t>СССР</a:t>
            </a:r>
            <a:r>
              <a:rPr lang="ru-RU" sz="2400" dirty="0">
                <a:latin typeface="Century Gothic" pitchFamily="34" charset="0"/>
              </a:rPr>
              <a:t>) — майор </a:t>
            </a:r>
            <a:r>
              <a:rPr lang="ru-RU" sz="2400" dirty="0">
                <a:latin typeface="Century Gothic" pitchFamily="34" charset="0"/>
                <a:hlinkClick r:id="rId16" tooltip="Советская Армия"/>
              </a:rPr>
              <a:t>РККА</a:t>
            </a:r>
            <a:r>
              <a:rPr lang="ru-RU" sz="2400" dirty="0">
                <a:latin typeface="Century Gothic" pitchFamily="34" charset="0"/>
              </a:rPr>
              <a:t>, знаменитый советский лётчик-истребитель </a:t>
            </a:r>
            <a:r>
              <a:rPr lang="ru-RU" sz="2400" dirty="0">
                <a:latin typeface="Century Gothic" pitchFamily="34" charset="0"/>
                <a:hlinkClick r:id="rId17" tooltip="1930-е"/>
              </a:rPr>
              <a:t>1930-х годов</a:t>
            </a:r>
            <a:r>
              <a:rPr lang="ru-RU" sz="2400" baseline="30000" dirty="0">
                <a:latin typeface="Century Gothic" pitchFamily="34" charset="0"/>
                <a:hlinkClick r:id="rId18"/>
              </a:rPr>
              <a:t>[1]</a:t>
            </a:r>
            <a:r>
              <a:rPr lang="ru-RU" sz="2400" dirty="0">
                <a:latin typeface="Century Gothic" pitchFamily="34" charset="0"/>
              </a:rPr>
              <a:t> дважды </a:t>
            </a:r>
            <a:r>
              <a:rPr lang="ru-RU" sz="2400" dirty="0">
                <a:latin typeface="Century Gothic" pitchFamily="34" charset="0"/>
                <a:hlinkClick r:id="rId19" tooltip="Герой Советского Союза"/>
              </a:rPr>
              <a:t>Герой Советского Союза</a:t>
            </a:r>
            <a:r>
              <a:rPr lang="ru-RU" sz="2400" dirty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0387" y="463550"/>
            <a:ext cx="5513481" cy="57165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dirty="0" err="1" smtClean="0"/>
              <a:t>Алексе́й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Серге́евич</a:t>
            </a:r>
            <a:r>
              <a:rPr lang="ru-RU" sz="2800" dirty="0" smtClean="0"/>
              <a:t> </a:t>
            </a:r>
            <a:r>
              <a:rPr lang="ru-RU" sz="2800" dirty="0" err="1" smtClean="0"/>
              <a:t>Благове́щенский</a:t>
            </a:r>
            <a:r>
              <a:rPr lang="ru-RU" sz="2800" dirty="0" smtClean="0"/>
              <a:t> (5 [18] октября 1909; город Брест-</a:t>
            </a:r>
            <a:r>
              <a:rPr lang="ru-RU" sz="2800" dirty="0" err="1" smtClean="0"/>
              <a:t>Литовск</a:t>
            </a:r>
            <a:r>
              <a:rPr lang="ru-RU" sz="2800" dirty="0" smtClean="0"/>
              <a:t> Гродненской губернии Российской империи, ныне город Брест, Белоруссия — 25 мая 1994; город Москва) — Герой Советского Союза (14 ноября 1938), генерал-лейтенант авиации (1943), лётчик-испытатель 1-го класса (1950).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1430338"/>
            <a:ext cx="32416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430338"/>
            <a:ext cx="36449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0107" y="554038"/>
            <a:ext cx="721930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entury Gothic" pitchFamily="34" charset="0"/>
              </a:rPr>
              <a:t>Мазурук</a:t>
            </a:r>
            <a:r>
              <a:rPr lang="ru-RU" sz="2400" dirty="0">
                <a:latin typeface="Century Gothic" pitchFamily="34" charset="0"/>
              </a:rPr>
              <a:t>, Илья Павлович</a:t>
            </a:r>
          </a:p>
          <a:p>
            <a:r>
              <a:rPr lang="ru-RU" sz="2400" dirty="0">
                <a:latin typeface="Century Gothic" pitchFamily="34" charset="0"/>
              </a:rPr>
              <a:t>[07(20).07.1906—02.01.1989] — известный полярный летчик, Герой Советского Союза (1937), генерал-майор авиации (1946). В авиации с 1928 г. Был командиром авиаотряда на Сахалине. С 1936 г. в Полярной авиации (с 1938 — начальник управления). Участвовал в высадке экспедиции И. Д. Папанина на Северный полюс. Участник советско-финляндской войны. Во время Великой Отечественной войны командовал авиагруппой Северного флота, был начальником Красноярской авиатрассы ВВС и командиром 1 перегоночной дивизии. После войны работал в </a:t>
            </a:r>
            <a:r>
              <a:rPr lang="ru-RU" sz="2400" dirty="0" err="1">
                <a:latin typeface="Century Gothic" pitchFamily="34" charset="0"/>
              </a:rPr>
              <a:t>Главсевморпути</a:t>
            </a:r>
            <a:r>
              <a:rPr lang="ru-RU" sz="2400" dirty="0">
                <a:latin typeface="Century Gothic" pitchFamily="34" charset="0"/>
              </a:rPr>
              <a:t>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5473700" y="528638"/>
            <a:ext cx="6015038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73700" y="322263"/>
            <a:ext cx="575627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Century Gothic" pitchFamily="34" charset="0"/>
              </a:rPr>
              <a:t>Родился в деревне </a:t>
            </a:r>
            <a:r>
              <a:rPr lang="ru-RU" sz="1100" dirty="0" err="1">
                <a:latin typeface="Century Gothic" pitchFamily="34" charset="0"/>
              </a:rPr>
              <a:t>Удога</a:t>
            </a:r>
            <a:r>
              <a:rPr lang="ru-RU" sz="1100" dirty="0">
                <a:latin typeface="Century Gothic" pitchFamily="34" charset="0"/>
              </a:rPr>
              <a:t> (ныне — </a:t>
            </a:r>
            <a:r>
              <a:rPr lang="ru-RU" sz="1100" dirty="0" err="1">
                <a:latin typeface="Century Gothic" pitchFamily="34" charset="0"/>
              </a:rPr>
              <a:t>Чериковского</a:t>
            </a:r>
            <a:r>
              <a:rPr lang="ru-RU" sz="1100" dirty="0">
                <a:latin typeface="Century Gothic" pitchFamily="34" charset="0"/>
              </a:rPr>
              <a:t> района Могилёвской области Беларуси), белорус. С 1927 года в рядах Красной Армии. В 1928 году окончил Ленинградскую военно — теоретическую школу ВВС, в 1930 — Борисоглебскую военную авиационную школу лётчиков. В 1930—1936 — инструктор Борисоглебской военной авиационной школы лётчиков. В 1935 году — окончил курсы усовершенствования командного состава (КУКС) при Военно-воздушной академии им. Н. Е. Жуковского. С 1936 служил в строевых частях ВВС.</a:t>
            </a:r>
          </a:p>
          <a:p>
            <a:endParaRPr lang="ru-RU" sz="1100" dirty="0">
              <a:latin typeface="Century Gothic" pitchFamily="34" charset="0"/>
            </a:endParaRPr>
          </a:p>
          <a:p>
            <a:r>
              <a:rPr lang="ru-RU" sz="1100" dirty="0">
                <a:latin typeface="Century Gothic" pitchFamily="34" charset="0"/>
              </a:rPr>
              <a:t>С марта по август 1938 участвовал добровольцем в войне в Китае против японских захватчиков. Был командиром эскадрильи 34-го истребительного </a:t>
            </a:r>
            <a:r>
              <a:rPr lang="ru-RU" sz="1100" dirty="0" err="1">
                <a:latin typeface="Century Gothic" pitchFamily="34" charset="0"/>
              </a:rPr>
              <a:t>авиационого</a:t>
            </a:r>
            <a:r>
              <a:rPr lang="ru-RU" sz="1100" dirty="0">
                <a:latin typeface="Century Gothic" pitchFamily="34" charset="0"/>
              </a:rPr>
              <a:t> полка 57-й истребительной авиационной бригады. В 5 воздушных боях лично сбил 2 вражеских самолета. Один из наиболее крупных воздушных боёв, в котором принимал участие Евгений </a:t>
            </a:r>
            <a:r>
              <a:rPr lang="ru-RU" sz="1100" dirty="0" err="1">
                <a:latin typeface="Century Gothic" pitchFamily="34" charset="0"/>
              </a:rPr>
              <a:t>Макарович</a:t>
            </a:r>
            <a:r>
              <a:rPr lang="ru-RU" sz="1100" dirty="0">
                <a:latin typeface="Century Gothic" pitchFamily="34" charset="0"/>
              </a:rPr>
              <a:t>, произошёл 12 августа 1938 над Уханем. Тогда 40 истребителей, ведомые Е. М. Николаенко, вступили в бой со 120 японскими самолётами. По данным советской стороны, советские лётчики сбили в этом бою 16 японцев, потеряв 5 своих машин. За мужество и героизм, проявленные при исполнении специального правительственного задания, капитану Е. М. Николаенко было присвоено звание Героя Советского Союза, 27 ноября 1939 ему вручена медаль «Золотая Звезда» № 122.</a:t>
            </a:r>
          </a:p>
          <a:p>
            <a:endParaRPr lang="ru-RU" sz="1100" dirty="0">
              <a:latin typeface="Century Gothic" pitchFamily="34" charset="0"/>
            </a:endParaRPr>
          </a:p>
          <a:p>
            <a:r>
              <a:rPr lang="ru-RU" sz="1100" dirty="0">
                <a:latin typeface="Century Gothic" pitchFamily="34" charset="0"/>
              </a:rPr>
              <a:t>По возвращении в Союз служил начальником авиашколы, командиром истребительной авиационной дивизии. С 1940 — генерал — майор авиации, командующий ВВС Северо-Кавказского военного округа.</a:t>
            </a:r>
          </a:p>
          <a:p>
            <a:endParaRPr lang="ru-RU" sz="1100" dirty="0">
              <a:latin typeface="Century Gothic" pitchFamily="34" charset="0"/>
            </a:endParaRPr>
          </a:p>
          <a:p>
            <a:r>
              <a:rPr lang="ru-RU" sz="1100" dirty="0">
                <a:latin typeface="Century Gothic" pitchFamily="34" charset="0"/>
              </a:rPr>
              <a:t>Участник Великой Отечественной войны. С 1941 года на Южном, Крымском фронте, Западном, Юго-Западном, 3-м Белорусском фронтах. Командовал ВВС армии, ряда фронтов, был начальником авиашколы, курсов, заместителем командующего 1-й Воздушной армии. Участник боёв под Москвой, в Крыму и Восточной Пруссии. За неудачи в обороне Крыма, приведшие к сдаче Крыма немецко-фашистским войскам, 4 июня 1942 снят с должности и понижен в воинском звании до полковника. В марте 1944 восстановлен в звании генерал-майора авиации, в 1945 присвоено звание генерал-лейтенанта авиации.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1339850"/>
            <a:ext cx="36099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29225" y="528638"/>
            <a:ext cx="62325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entury Gothic" pitchFamily="34" charset="0"/>
              </a:rPr>
              <a:t>Дмитрий Валентик родился </a:t>
            </a:r>
            <a:r>
              <a:rPr lang="ru-RU" sz="1200">
                <a:latin typeface="Century Gothic" pitchFamily="34" charset="0"/>
                <a:hlinkClick r:id="rId2" tooltip="23 февраля"/>
              </a:rPr>
              <a:t>23 февраля</a:t>
            </a:r>
            <a:r>
              <a:rPr lang="ru-RU" sz="1200">
                <a:latin typeface="Century Gothic" pitchFamily="34" charset="0"/>
              </a:rPr>
              <a:t> </a:t>
            </a:r>
            <a:r>
              <a:rPr lang="ru-RU" sz="1200">
                <a:latin typeface="Century Gothic" pitchFamily="34" charset="0"/>
                <a:hlinkClick r:id="rId3" tooltip="1907 год"/>
              </a:rPr>
              <a:t>1907 года</a:t>
            </a:r>
            <a:r>
              <a:rPr lang="ru-RU" sz="1200">
                <a:latin typeface="Century Gothic" pitchFamily="34" charset="0"/>
              </a:rPr>
              <a:t> в деревне </a:t>
            </a:r>
            <a:r>
              <a:rPr lang="ru-RU" sz="1200">
                <a:latin typeface="Century Gothic" pitchFamily="34" charset="0"/>
                <a:hlinkClick r:id="rId4" tooltip="Райково (Полоцкий район) (страница отсутствует)"/>
              </a:rPr>
              <a:t>Райково</a:t>
            </a:r>
            <a:r>
              <a:rPr lang="ru-RU" sz="1200">
                <a:latin typeface="Century Gothic" pitchFamily="34" charset="0"/>
              </a:rPr>
              <a:t> (ныне — </a:t>
            </a:r>
            <a:r>
              <a:rPr lang="ru-RU" sz="1200">
                <a:latin typeface="Century Gothic" pitchFamily="34" charset="0"/>
                <a:hlinkClick r:id="rId5" tooltip="Полоцкий район"/>
              </a:rPr>
              <a:t>Полоцкий район</a:t>
            </a:r>
            <a:r>
              <a:rPr lang="ru-RU" sz="1200">
                <a:latin typeface="Century Gothic" pitchFamily="34" charset="0"/>
              </a:rPr>
              <a:t> </a:t>
            </a:r>
            <a:r>
              <a:rPr lang="ru-RU" sz="1200">
                <a:latin typeface="Century Gothic" pitchFamily="34" charset="0"/>
                <a:hlinkClick r:id="rId6" tooltip="Витебская область"/>
              </a:rPr>
              <a:t>Витебской области</a:t>
            </a:r>
            <a:r>
              <a:rPr lang="ru-RU" sz="1200">
                <a:latin typeface="Century Gothic" pitchFamily="34" charset="0"/>
                <a:hlinkClick r:id="rId7" tooltip="Белоруссия"/>
              </a:rPr>
              <a:t>Белоруссии</a:t>
            </a:r>
            <a:r>
              <a:rPr lang="ru-RU" sz="1200">
                <a:latin typeface="Century Gothic" pitchFamily="34" charset="0"/>
              </a:rPr>
              <a:t>) в семье </a:t>
            </a:r>
            <a:r>
              <a:rPr lang="ru-RU" sz="1200">
                <a:latin typeface="Century Gothic" pitchFamily="34" charset="0"/>
                <a:hlinkClick r:id="rId8" tooltip="Крестьянин"/>
              </a:rPr>
              <a:t>крестьянина</a:t>
            </a:r>
            <a:r>
              <a:rPr lang="ru-RU" sz="1200">
                <a:latin typeface="Century Gothic" pitchFamily="34" charset="0"/>
              </a:rPr>
              <a:t>. Окончил три класса школы, затем подготовительные курсы </a:t>
            </a:r>
            <a:r>
              <a:rPr lang="ru-RU" sz="1200">
                <a:latin typeface="Century Gothic" pitchFamily="34" charset="0"/>
                <a:hlinkClick r:id="rId9" tooltip="Рабфак"/>
              </a:rPr>
              <a:t>рабфака</a:t>
            </a:r>
            <a:r>
              <a:rPr lang="ru-RU" sz="1200">
                <a:latin typeface="Century Gothic" pitchFamily="34" charset="0"/>
              </a:rPr>
              <a:t>, работал в родной деревне. В </a:t>
            </a:r>
            <a:r>
              <a:rPr lang="ru-RU" sz="1200">
                <a:latin typeface="Century Gothic" pitchFamily="34" charset="0"/>
                <a:hlinkClick r:id="rId10" tooltip="1929 год"/>
              </a:rPr>
              <a:t>1929 году</a:t>
            </a:r>
            <a:r>
              <a:rPr lang="ru-RU" sz="1200">
                <a:latin typeface="Century Gothic" pitchFamily="34" charset="0"/>
              </a:rPr>
              <a:t> был призван на службу в </a:t>
            </a:r>
            <a:r>
              <a:rPr lang="ru-RU" sz="1200">
                <a:latin typeface="Century Gothic" pitchFamily="34" charset="0"/>
                <a:hlinkClick r:id="rId11" tooltip="Рабоче-крестьянская Красная Армия"/>
              </a:rPr>
              <a:t>Рабоче-крестьянскую Красную Армию</a:t>
            </a:r>
            <a:r>
              <a:rPr lang="ru-RU" sz="1200">
                <a:latin typeface="Century Gothic" pitchFamily="34" charset="0"/>
              </a:rPr>
              <a:t>. В </a:t>
            </a:r>
            <a:r>
              <a:rPr lang="ru-RU" sz="1200">
                <a:latin typeface="Century Gothic" pitchFamily="34" charset="0"/>
                <a:hlinkClick r:id="rId12" tooltip="1930 год"/>
              </a:rPr>
              <a:t>1930 году</a:t>
            </a:r>
            <a:r>
              <a:rPr lang="ru-RU" sz="1200">
                <a:latin typeface="Century Gothic" pitchFamily="34" charset="0"/>
              </a:rPr>
              <a:t> Валентик вступил в </a:t>
            </a:r>
            <a:r>
              <a:rPr lang="ru-RU" sz="1200">
                <a:latin typeface="Century Gothic" pitchFamily="34" charset="0"/>
                <a:hlinkClick r:id="rId13" tooltip="Коммунистическая партия Советского Союза"/>
              </a:rPr>
              <a:t>ВКП(б)</a:t>
            </a:r>
            <a:r>
              <a:rPr lang="ru-RU" sz="1200">
                <a:latin typeface="Century Gothic" pitchFamily="34" charset="0"/>
              </a:rPr>
              <a:t>. В </a:t>
            </a:r>
            <a:r>
              <a:rPr lang="ru-RU" sz="1200">
                <a:latin typeface="Century Gothic" pitchFamily="34" charset="0"/>
                <a:hlinkClick r:id="rId14" tooltip="1931 год"/>
              </a:rPr>
              <a:t>1931 году</a:t>
            </a:r>
            <a:r>
              <a:rPr lang="ru-RU" sz="1200">
                <a:latin typeface="Century Gothic" pitchFamily="34" charset="0"/>
              </a:rPr>
              <a:t> он окончил </a:t>
            </a:r>
            <a:r>
              <a:rPr lang="ru-RU" sz="1200">
                <a:latin typeface="Century Gothic" pitchFamily="34" charset="0"/>
                <a:hlinkClick r:id="rId15" tooltip="Оренбург"/>
              </a:rPr>
              <a:t>Оренбургскую</a:t>
            </a:r>
            <a:r>
              <a:rPr lang="ru-RU" sz="1200">
                <a:latin typeface="Century Gothic" pitchFamily="34" charset="0"/>
              </a:rPr>
              <a:t> авиашколу, в </a:t>
            </a:r>
            <a:r>
              <a:rPr lang="ru-RU" sz="1200">
                <a:latin typeface="Century Gothic" pitchFamily="34" charset="0"/>
                <a:hlinkClick r:id="rId16" tooltip="1936 год"/>
              </a:rPr>
              <a:t>1936 году</a:t>
            </a:r>
            <a:r>
              <a:rPr lang="ru-RU" sz="1200">
                <a:latin typeface="Century Gothic" pitchFamily="34" charset="0"/>
              </a:rPr>
              <a:t> — курсы командиров звеньев при</a:t>
            </a:r>
            <a:r>
              <a:rPr lang="ru-RU" sz="1200">
                <a:latin typeface="Century Gothic" pitchFamily="34" charset="0"/>
                <a:hlinkClick r:id="rId17" tooltip="Борисоглебск"/>
              </a:rPr>
              <a:t>Борисоглебской</a:t>
            </a:r>
            <a:r>
              <a:rPr lang="ru-RU" sz="1200">
                <a:latin typeface="Century Gothic" pitchFamily="34" charset="0"/>
              </a:rPr>
              <a:t> авиашколе лётчиков. Принимал участие в советско-финской войне в должности командира 3-й скоростной бомбардировочной </a:t>
            </a:r>
            <a:r>
              <a:rPr lang="ru-RU" sz="1200">
                <a:latin typeface="Century Gothic" pitchFamily="34" charset="0"/>
                <a:hlinkClick r:id="rId18" tooltip="Эскадрилья"/>
              </a:rPr>
              <a:t>эскадрильи</a:t>
            </a:r>
            <a:r>
              <a:rPr lang="ru-RU" sz="1200">
                <a:latin typeface="Century Gothic" pitchFamily="34" charset="0"/>
              </a:rPr>
              <a:t> 5-го отдельного скоростного бомбардировочного авиаполка военно-воздушных сил </a:t>
            </a:r>
            <a:r>
              <a:rPr lang="ru-RU" sz="1200">
                <a:latin typeface="Century Gothic" pitchFamily="34" charset="0"/>
                <a:hlinkClick r:id="rId19" tooltip="14-я армия (СССР)"/>
              </a:rPr>
              <a:t>14-й армии</a:t>
            </a:r>
            <a:r>
              <a:rPr lang="ru-RU" sz="1200" baseline="30000">
                <a:latin typeface="Century Gothic" pitchFamily="34" charset="0"/>
                <a:hlinkClick r:id="rId20"/>
              </a:rPr>
              <a:t>[1]</a:t>
            </a:r>
            <a:r>
              <a:rPr lang="ru-RU" sz="1200">
                <a:latin typeface="Century Gothic" pitchFamily="34" charset="0"/>
              </a:rPr>
              <a:t>.</a:t>
            </a:r>
          </a:p>
          <a:p>
            <a:r>
              <a:rPr lang="ru-RU" sz="1200">
                <a:latin typeface="Century Gothic" pitchFamily="34" charset="0"/>
              </a:rPr>
              <a:t>За время боевых действий против финских войск Валентик совершил 26 успешных боевых вылетов с аэродрома </a:t>
            </a:r>
            <a:r>
              <a:rPr lang="ru-RU" sz="1200">
                <a:latin typeface="Century Gothic" pitchFamily="34" charset="0"/>
                <a:hlinkClick r:id="rId21" tooltip="Североморск"/>
              </a:rPr>
              <a:t>Ваенга</a:t>
            </a:r>
            <a:r>
              <a:rPr lang="ru-RU" sz="1200">
                <a:latin typeface="Century Gothic" pitchFamily="34" charset="0"/>
              </a:rPr>
              <a:t>на </a:t>
            </a:r>
            <a:r>
              <a:rPr lang="ru-RU" sz="1200">
                <a:latin typeface="Century Gothic" pitchFamily="34" charset="0"/>
                <a:hlinkClick r:id="rId22" tooltip="Кольский полуостров"/>
              </a:rPr>
              <a:t>Кольском полуострове</a:t>
            </a:r>
            <a:r>
              <a:rPr lang="ru-RU" sz="1200">
                <a:latin typeface="Century Gothic" pitchFamily="34" charset="0"/>
              </a:rPr>
              <a:t>. Командовал действиями своей эскадрильи в трёх воздушных боях, в ходе которых она сбила 5 финских истребителей, потеряв при этом 2 своих самолёта</a:t>
            </a:r>
            <a:r>
              <a:rPr lang="ru-RU" sz="1200" baseline="30000">
                <a:latin typeface="Century Gothic" pitchFamily="34" charset="0"/>
                <a:hlinkClick r:id="rId20"/>
              </a:rPr>
              <a:t>[1]</a:t>
            </a:r>
            <a:r>
              <a:rPr lang="ru-RU" sz="1200">
                <a:latin typeface="Century Gothic" pitchFamily="34" charset="0"/>
              </a:rPr>
              <a:t>.</a:t>
            </a:r>
          </a:p>
          <a:p>
            <a:r>
              <a:rPr lang="ru-RU" sz="1200">
                <a:latin typeface="Century Gothic" pitchFamily="34" charset="0"/>
              </a:rPr>
              <a:t>Указом Президиума </a:t>
            </a:r>
            <a:r>
              <a:rPr lang="ru-RU" sz="1200">
                <a:latin typeface="Century Gothic" pitchFamily="34" charset="0"/>
                <a:hlinkClick r:id="rId23" tooltip="Верховный Совет СССР"/>
              </a:rPr>
              <a:t>Верховного Совета СССР</a:t>
            </a:r>
            <a:r>
              <a:rPr lang="ru-RU" sz="1200">
                <a:latin typeface="Century Gothic" pitchFamily="34" charset="0"/>
              </a:rPr>
              <a:t> от </a:t>
            </a:r>
            <a:r>
              <a:rPr lang="ru-RU" sz="1200">
                <a:latin typeface="Century Gothic" pitchFamily="34" charset="0"/>
                <a:hlinkClick r:id="rId24" tooltip="7 мая"/>
              </a:rPr>
              <a:t>7 мая</a:t>
            </a:r>
            <a:r>
              <a:rPr lang="ru-RU" sz="1200">
                <a:latin typeface="Century Gothic" pitchFamily="34" charset="0"/>
              </a:rPr>
              <a:t> </a:t>
            </a:r>
            <a:r>
              <a:rPr lang="ru-RU" sz="1200">
                <a:latin typeface="Century Gothic" pitchFamily="34" charset="0"/>
                <a:hlinkClick r:id="rId25" tooltip="1940 год"/>
              </a:rPr>
              <a:t>1940 года</a:t>
            </a:r>
            <a:r>
              <a:rPr lang="ru-RU" sz="1200">
                <a:latin typeface="Century Gothic" pitchFamily="34" charset="0"/>
              </a:rPr>
              <a:t> за «образцовое выполнение боевых заданий командования на фронте борьбы с финской белогвардейщиной и проявленные при этом отвагу и геройство» </a:t>
            </a:r>
            <a:r>
              <a:rPr lang="ru-RU" sz="1200">
                <a:latin typeface="Century Gothic" pitchFamily="34" charset="0"/>
                <a:hlinkClick r:id="rId26" tooltip="Капитан (воинское звание)"/>
              </a:rPr>
              <a:t>капитан</a:t>
            </a:r>
            <a:r>
              <a:rPr lang="ru-RU" sz="1200">
                <a:latin typeface="Century Gothic" pitchFamily="34" charset="0"/>
              </a:rPr>
              <a:t>Дмитрий Валентик был удостоен высокого звания </a:t>
            </a:r>
            <a:r>
              <a:rPr lang="ru-RU" sz="1200">
                <a:latin typeface="Century Gothic" pitchFamily="34" charset="0"/>
                <a:hlinkClick r:id="rId27" tooltip="Герой Советского Союза"/>
              </a:rPr>
              <a:t>Героя Советского Союза</a:t>
            </a:r>
            <a:r>
              <a:rPr lang="ru-RU" sz="1200">
                <a:latin typeface="Century Gothic" pitchFamily="34" charset="0"/>
              </a:rPr>
              <a:t> с вручением </a:t>
            </a:r>
            <a:r>
              <a:rPr lang="ru-RU" sz="1200">
                <a:latin typeface="Century Gothic" pitchFamily="34" charset="0"/>
                <a:hlinkClick r:id="rId28" tooltip="Орден Ленина"/>
              </a:rPr>
              <a:t>ордена Ленина</a:t>
            </a:r>
            <a:r>
              <a:rPr lang="ru-RU" sz="1200">
                <a:latin typeface="Century Gothic" pitchFamily="34" charset="0"/>
              </a:rPr>
              <a:t> и </a:t>
            </a:r>
            <a:r>
              <a:rPr lang="ru-RU" sz="1200">
                <a:latin typeface="Century Gothic" pitchFamily="34" charset="0"/>
                <a:hlinkClick r:id="rId29" tooltip="Медаль «Золотая Звезда» (СССР)"/>
              </a:rPr>
              <a:t>медали «Золотая Звезда»</a:t>
            </a:r>
            <a:r>
              <a:rPr lang="ru-RU" sz="1200">
                <a:latin typeface="Century Gothic" pitchFamily="34" charset="0"/>
              </a:rPr>
              <a:t> за номером 453</a:t>
            </a:r>
            <a:r>
              <a:rPr lang="ru-RU" sz="1200" baseline="30000">
                <a:latin typeface="Century Gothic" pitchFamily="34" charset="0"/>
                <a:hlinkClick r:id="rId20"/>
              </a:rPr>
              <a:t>[1]</a:t>
            </a:r>
            <a:r>
              <a:rPr lang="ru-RU" sz="1200">
                <a:latin typeface="Century Gothic" pitchFamily="34" charset="0"/>
              </a:rPr>
              <a:t>.</a:t>
            </a:r>
          </a:p>
          <a:p>
            <a:r>
              <a:rPr lang="ru-RU" sz="1200">
                <a:latin typeface="Century Gothic" pitchFamily="34" charset="0"/>
              </a:rPr>
              <a:t>С </a:t>
            </a:r>
            <a:r>
              <a:rPr lang="ru-RU" sz="1200">
                <a:latin typeface="Century Gothic" pitchFamily="34" charset="0"/>
                <a:hlinkClick r:id="rId30" tooltip="1941 год"/>
              </a:rPr>
              <a:t>1941 года</a:t>
            </a:r>
            <a:r>
              <a:rPr lang="ru-RU" sz="1200">
                <a:latin typeface="Century Gothic" pitchFamily="34" charset="0"/>
              </a:rPr>
              <a:t> — на фронтах Великой Отечественной войны. С августа </a:t>
            </a:r>
            <a:r>
              <a:rPr lang="ru-RU" sz="1200">
                <a:latin typeface="Century Gothic" pitchFamily="34" charset="0"/>
                <a:hlinkClick r:id="rId31" tooltip="1942 год"/>
              </a:rPr>
              <a:t>1942</a:t>
            </a:r>
            <a:r>
              <a:rPr lang="ru-RU" sz="1200">
                <a:latin typeface="Century Gothic" pitchFamily="34" charset="0"/>
              </a:rPr>
              <a:t> по декабрь </a:t>
            </a:r>
            <a:r>
              <a:rPr lang="ru-RU" sz="1200">
                <a:latin typeface="Century Gothic" pitchFamily="34" charset="0"/>
                <a:hlinkClick r:id="rId32" tooltip="1944 год"/>
              </a:rPr>
              <a:t>1944 года</a:t>
            </a:r>
            <a:r>
              <a:rPr lang="ru-RU" sz="1200">
                <a:latin typeface="Century Gothic" pitchFamily="34" charset="0"/>
              </a:rPr>
              <a:t> </a:t>
            </a:r>
            <a:r>
              <a:rPr lang="ru-RU" sz="1200">
                <a:latin typeface="Century Gothic" pitchFamily="34" charset="0"/>
                <a:hlinkClick r:id="rId33" tooltip="Подполковник"/>
              </a:rPr>
              <a:t>подполковник</a:t>
            </a:r>
            <a:r>
              <a:rPr lang="ru-RU" sz="1200">
                <a:latin typeface="Century Gothic" pitchFamily="34" charset="0"/>
              </a:rPr>
              <a:t> Дмитрий Валентик командовал 284-м ближнебомбардировочным авиаполком (с октября 1943 года — 135-й гвардейский бомбардировочный). За время войны он совершил 115 успешных боевых вылетов на бомбардировщике «</a:t>
            </a:r>
            <a:r>
              <a:rPr lang="ru-RU" sz="1200">
                <a:latin typeface="Century Gothic" pitchFamily="34" charset="0"/>
                <a:hlinkClick r:id="rId34" tooltip="Пе-2"/>
              </a:rPr>
              <a:t>Пе-2</a:t>
            </a:r>
            <a:r>
              <a:rPr lang="ru-RU" sz="1200">
                <a:latin typeface="Century Gothic" pitchFamily="34" charset="0"/>
              </a:rPr>
              <a:t>». Принимал участие в боях на </a:t>
            </a:r>
            <a:r>
              <a:rPr lang="ru-RU" sz="1200">
                <a:latin typeface="Century Gothic" pitchFamily="34" charset="0"/>
                <a:hlinkClick r:id="rId35" tooltip="Юго-Западный фронт (Великая Отечественная война)"/>
              </a:rPr>
              <a:t>Юго-Западном</a:t>
            </a:r>
            <a:r>
              <a:rPr lang="ru-RU" sz="1200">
                <a:latin typeface="Century Gothic" pitchFamily="34" charset="0"/>
              </a:rPr>
              <a:t>, </a:t>
            </a:r>
            <a:r>
              <a:rPr lang="ru-RU" sz="1200">
                <a:latin typeface="Century Gothic" pitchFamily="34" charset="0"/>
                <a:hlinkClick r:id="rId36" tooltip="Сталинградский фронт"/>
              </a:rPr>
              <a:t>Сталинградском</a:t>
            </a:r>
            <a:r>
              <a:rPr lang="ru-RU" sz="1200">
                <a:latin typeface="Century Gothic" pitchFamily="34" charset="0"/>
              </a:rPr>
              <a:t>, </a:t>
            </a:r>
            <a:r>
              <a:rPr lang="ru-RU" sz="1200">
                <a:latin typeface="Century Gothic" pitchFamily="34" charset="0"/>
                <a:hlinkClick r:id="rId37" tooltip="4-й Украинский фронт"/>
              </a:rPr>
              <a:t>4-м Украинском</a:t>
            </a:r>
            <a:r>
              <a:rPr lang="ru-RU" sz="1200">
                <a:latin typeface="Century Gothic" pitchFamily="34" charset="0"/>
              </a:rPr>
              <a:t>, </a:t>
            </a:r>
            <a:r>
              <a:rPr lang="ru-RU" sz="1200">
                <a:latin typeface="Century Gothic" pitchFamily="34" charset="0"/>
                <a:hlinkClick r:id="rId38" tooltip="3-й Белорусский фронт"/>
              </a:rPr>
              <a:t>3-м Белорусском</a:t>
            </a:r>
            <a:r>
              <a:rPr lang="ru-RU" sz="1200">
                <a:latin typeface="Century Gothic" pitchFamily="34" charset="0"/>
              </a:rPr>
              <a:t> фронтах. Участвовал в</a:t>
            </a:r>
            <a:r>
              <a:rPr lang="ru-RU" sz="1200">
                <a:latin typeface="Century Gothic" pitchFamily="34" charset="0"/>
                <a:hlinkClick r:id="rId39" tooltip="Сталинградская битва"/>
              </a:rPr>
              <a:t>Сталинградской битве</a:t>
            </a:r>
            <a:r>
              <a:rPr lang="ru-RU" sz="1200">
                <a:latin typeface="Century Gothic" pitchFamily="34" charset="0"/>
              </a:rPr>
              <a:t>, освобождении Донбасса и северного побережья </a:t>
            </a:r>
            <a:r>
              <a:rPr lang="ru-RU" sz="1200">
                <a:latin typeface="Century Gothic" pitchFamily="34" charset="0"/>
                <a:hlinkClick r:id="rId40" tooltip="Чёрное море"/>
              </a:rPr>
              <a:t>Чёрного моря</a:t>
            </a:r>
            <a:r>
              <a:rPr lang="ru-RU" sz="1200">
                <a:latin typeface="Century Gothic" pitchFamily="34" charset="0"/>
              </a:rPr>
              <a:t>. </a:t>
            </a:r>
          </a:p>
          <a:p>
            <a:endParaRPr lang="ru-RU" sz="120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838200" y="1473200"/>
            <a:ext cx="36322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35600" y="695325"/>
            <a:ext cx="5678488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entury Gothic" pitchFamily="34" charset="0"/>
              </a:rPr>
              <a:t>Иосиф Матрунчик родился </a:t>
            </a:r>
            <a:r>
              <a:rPr lang="ru-RU" sz="1400">
                <a:latin typeface="Century Gothic" pitchFamily="34" charset="0"/>
                <a:hlinkClick r:id="rId2" tooltip="21 января"/>
              </a:rPr>
              <a:t>21 января</a:t>
            </a:r>
            <a:r>
              <a:rPr lang="ru-RU" sz="1400">
                <a:latin typeface="Century Gothic" pitchFamily="34" charset="0"/>
              </a:rPr>
              <a:t> </a:t>
            </a:r>
            <a:r>
              <a:rPr lang="ru-RU" sz="1400">
                <a:latin typeface="Century Gothic" pitchFamily="34" charset="0"/>
                <a:hlinkClick r:id="rId3" tooltip="1903 год"/>
              </a:rPr>
              <a:t>1903 года</a:t>
            </a:r>
            <a:r>
              <a:rPr lang="ru-RU" sz="1400">
                <a:latin typeface="Century Gothic" pitchFamily="34" charset="0"/>
              </a:rPr>
              <a:t> в деревне </a:t>
            </a:r>
            <a:r>
              <a:rPr lang="ru-RU" sz="1400">
                <a:latin typeface="Century Gothic" pitchFamily="34" charset="0"/>
                <a:hlinkClick r:id="rId4" tooltip="Кайково"/>
              </a:rPr>
              <a:t>Кайково</a:t>
            </a:r>
            <a:r>
              <a:rPr lang="ru-RU" sz="1400">
                <a:latin typeface="Century Gothic" pitchFamily="34" charset="0"/>
              </a:rPr>
              <a:t> (ныне — </a:t>
            </a:r>
            <a:r>
              <a:rPr lang="ru-RU" sz="1400">
                <a:latin typeface="Century Gothic" pitchFamily="34" charset="0"/>
                <a:hlinkClick r:id="rId5" tooltip="Минский район"/>
              </a:rPr>
              <a:t>Минский район</a:t>
            </a:r>
            <a:r>
              <a:rPr lang="ru-RU" sz="1400">
                <a:latin typeface="Century Gothic" pitchFamily="34" charset="0"/>
              </a:rPr>
              <a:t> </a:t>
            </a:r>
            <a:r>
              <a:rPr lang="ru-RU" sz="1400">
                <a:latin typeface="Century Gothic" pitchFamily="34" charset="0"/>
                <a:hlinkClick r:id="rId6" tooltip="Минская область"/>
              </a:rPr>
              <a:t>Минской области</a:t>
            </a:r>
            <a:r>
              <a:rPr lang="ru-RU" sz="1400">
                <a:latin typeface="Century Gothic" pitchFamily="34" charset="0"/>
                <a:hlinkClick r:id="rId7" tooltip="Белоруссия"/>
              </a:rPr>
              <a:t>Белоруссии</a:t>
            </a:r>
            <a:r>
              <a:rPr lang="ru-RU" sz="1400">
                <a:latin typeface="Century Gothic" pitchFamily="34" charset="0"/>
              </a:rPr>
              <a:t>). После окончания шести классов школы работал </a:t>
            </a:r>
            <a:r>
              <a:rPr lang="ru-RU" sz="1400">
                <a:latin typeface="Century Gothic" pitchFamily="34" charset="0"/>
                <a:hlinkClick r:id="rId8" tooltip="Батрак"/>
              </a:rPr>
              <a:t>батраком</a:t>
            </a:r>
            <a:r>
              <a:rPr lang="ru-RU" sz="1400">
                <a:latin typeface="Century Gothic" pitchFamily="34" charset="0"/>
              </a:rPr>
              <a:t>, чернорабочим. В ноябре </a:t>
            </a:r>
            <a:r>
              <a:rPr lang="ru-RU" sz="1400">
                <a:latin typeface="Century Gothic" pitchFamily="34" charset="0"/>
                <a:hlinkClick r:id="rId9" tooltip="1925 год"/>
              </a:rPr>
              <a:t>1925 года</a:t>
            </a:r>
            <a:r>
              <a:rPr lang="ru-RU" sz="1400">
                <a:latin typeface="Century Gothic" pitchFamily="34" charset="0"/>
              </a:rPr>
              <a:t> Матрунчик был призван на службу в Рабоче-крестьянскую Красную Армию. В </a:t>
            </a:r>
            <a:r>
              <a:rPr lang="ru-RU" sz="1400">
                <a:latin typeface="Century Gothic" pitchFamily="34" charset="0"/>
                <a:hlinkClick r:id="rId10" tooltip="1932 год"/>
              </a:rPr>
              <a:t>1932 году</a:t>
            </a:r>
            <a:r>
              <a:rPr lang="ru-RU" sz="1400">
                <a:latin typeface="Century Gothic" pitchFamily="34" charset="0"/>
              </a:rPr>
              <a:t> он окончил Оренбургскую военную авиационную школу летнабов, в </a:t>
            </a:r>
            <a:r>
              <a:rPr lang="ru-RU" sz="1400">
                <a:latin typeface="Century Gothic" pitchFamily="34" charset="0"/>
                <a:hlinkClick r:id="rId11" tooltip="1934 год"/>
              </a:rPr>
              <a:t>1934 году</a:t>
            </a:r>
            <a:r>
              <a:rPr lang="ru-RU" sz="1400">
                <a:latin typeface="Century Gothic" pitchFamily="34" charset="0"/>
              </a:rPr>
              <a:t> — Борисоглебскую военную авиационную школу лётчиков</a:t>
            </a:r>
            <a:r>
              <a:rPr lang="ru-RU" sz="1400" baseline="30000">
                <a:latin typeface="Century Gothic" pitchFamily="34" charset="0"/>
                <a:hlinkClick r:id="rId12"/>
              </a:rPr>
              <a:t>[1]</a:t>
            </a:r>
            <a:r>
              <a:rPr lang="ru-RU" sz="1400">
                <a:latin typeface="Century Gothic" pitchFamily="34" charset="0"/>
              </a:rPr>
              <a:t>.</a:t>
            </a:r>
          </a:p>
          <a:p>
            <a:r>
              <a:rPr lang="ru-RU" sz="1400">
                <a:latin typeface="Century Gothic" pitchFamily="34" charset="0"/>
              </a:rPr>
              <a:t>Участвовал в боях советско-финской войны, будучи командиром </a:t>
            </a:r>
            <a:r>
              <a:rPr lang="ru-RU" sz="1400">
                <a:latin typeface="Century Gothic" pitchFamily="34" charset="0"/>
                <a:hlinkClick r:id="rId13" tooltip="Эскадрилья"/>
              </a:rPr>
              <a:t>эскадрильи</a:t>
            </a:r>
            <a:r>
              <a:rPr lang="ru-RU" sz="1400">
                <a:latin typeface="Century Gothic" pitchFamily="34" charset="0"/>
              </a:rPr>
              <a:t> 18-го скоростного бомбардировочного авиаполка </a:t>
            </a:r>
            <a:r>
              <a:rPr lang="ru-RU" sz="1400">
                <a:latin typeface="Century Gothic" pitchFamily="34" charset="0"/>
                <a:hlinkClick r:id="rId14" tooltip="15-я армия (СССР)"/>
              </a:rPr>
              <a:t>15-й армии</a:t>
            </a:r>
            <a:r>
              <a:rPr lang="ru-RU" sz="1400">
                <a:latin typeface="Century Gothic" pitchFamily="34" charset="0"/>
              </a:rPr>
              <a:t>. За время войны совершил 59 боевых вылетов на бомбардировку скоплений финской боевой техники и живой силы, нанеся противнику большие потери</a:t>
            </a:r>
            <a:r>
              <a:rPr lang="ru-RU" sz="1400" baseline="30000">
                <a:latin typeface="Century Gothic" pitchFamily="34" charset="0"/>
                <a:hlinkClick r:id="rId12"/>
              </a:rPr>
              <a:t>[1]</a:t>
            </a:r>
            <a:r>
              <a:rPr lang="ru-RU" sz="1400">
                <a:latin typeface="Century Gothic" pitchFamily="34" charset="0"/>
              </a:rPr>
              <a:t>.</a:t>
            </a:r>
          </a:p>
          <a:p>
            <a:r>
              <a:rPr lang="ru-RU" sz="1400">
                <a:latin typeface="Century Gothic" pitchFamily="34" charset="0"/>
              </a:rPr>
              <a:t>Указом Президиума </a:t>
            </a:r>
            <a:r>
              <a:rPr lang="ru-RU" sz="1400">
                <a:latin typeface="Century Gothic" pitchFamily="34" charset="0"/>
                <a:hlinkClick r:id="rId15" tooltip="Верховный Совет СССР"/>
              </a:rPr>
              <a:t>Верховного Совета СССР</a:t>
            </a:r>
            <a:r>
              <a:rPr lang="ru-RU" sz="1400">
                <a:latin typeface="Century Gothic" pitchFamily="34" charset="0"/>
              </a:rPr>
              <a:t> от </a:t>
            </a:r>
            <a:r>
              <a:rPr lang="ru-RU" sz="1400">
                <a:latin typeface="Century Gothic" pitchFamily="34" charset="0"/>
                <a:hlinkClick r:id="rId16" tooltip="20 мая"/>
              </a:rPr>
              <a:t>20 мая</a:t>
            </a:r>
            <a:r>
              <a:rPr lang="ru-RU" sz="1400">
                <a:latin typeface="Century Gothic" pitchFamily="34" charset="0"/>
              </a:rPr>
              <a:t> </a:t>
            </a:r>
            <a:r>
              <a:rPr lang="ru-RU" sz="1400">
                <a:latin typeface="Century Gothic" pitchFamily="34" charset="0"/>
                <a:hlinkClick r:id="rId17" tooltip="1940 год"/>
              </a:rPr>
              <a:t>1940 года</a:t>
            </a:r>
            <a:r>
              <a:rPr lang="ru-RU" sz="1400">
                <a:latin typeface="Century Gothic" pitchFamily="34" charset="0"/>
              </a:rPr>
              <a:t> за «мужество и героизм, проявленные в боях» капитан Иосиф Матрунчик был удостоен высокого звания </a:t>
            </a:r>
            <a:r>
              <a:rPr lang="ru-RU" sz="1400">
                <a:latin typeface="Century Gothic" pitchFamily="34" charset="0"/>
                <a:hlinkClick r:id="rId18" tooltip="Герой Советского Союза"/>
              </a:rPr>
              <a:t>Героя Советского Союза</a:t>
            </a:r>
            <a:r>
              <a:rPr lang="ru-RU" sz="1400">
                <a:latin typeface="Century Gothic" pitchFamily="34" charset="0"/>
              </a:rPr>
              <a:t> с вручением </a:t>
            </a:r>
            <a:r>
              <a:rPr lang="ru-RU" sz="1400">
                <a:latin typeface="Century Gothic" pitchFamily="34" charset="0"/>
                <a:hlinkClick r:id="rId19" tooltip="Орден Ленина"/>
              </a:rPr>
              <a:t>ордена Ленина</a:t>
            </a:r>
            <a:r>
              <a:rPr lang="ru-RU" sz="1400">
                <a:latin typeface="Century Gothic" pitchFamily="34" charset="0"/>
              </a:rPr>
              <a:t> и</a:t>
            </a:r>
            <a:r>
              <a:rPr lang="ru-RU" sz="1400">
                <a:latin typeface="Century Gothic" pitchFamily="34" charset="0"/>
                <a:hlinkClick r:id="rId20" tooltip="Медаль «Золотая Звезда» (СССР)"/>
              </a:rPr>
              <a:t>медали «Золотая Звезда»</a:t>
            </a:r>
            <a:r>
              <a:rPr lang="ru-RU" sz="1400">
                <a:latin typeface="Century Gothic" pitchFamily="34" charset="0"/>
              </a:rPr>
              <a:t> за номером 338</a:t>
            </a:r>
            <a:r>
              <a:rPr lang="ru-RU" sz="1400" baseline="30000">
                <a:latin typeface="Century Gothic" pitchFamily="34" charset="0"/>
                <a:hlinkClick r:id="rId12"/>
              </a:rPr>
              <a:t>[1]</a:t>
            </a:r>
            <a:r>
              <a:rPr lang="ru-RU" sz="1400">
                <a:latin typeface="Century Gothic" pitchFamily="34" charset="0"/>
              </a:rPr>
              <a:t>.</a:t>
            </a:r>
          </a:p>
          <a:p>
            <a:r>
              <a:rPr lang="ru-RU" sz="1400">
                <a:latin typeface="Century Gothic" pitchFamily="34" charset="0"/>
              </a:rPr>
              <a:t>Участвовал в боях Великой Отечественной войны, был тяжело ранен. После ранения был лётчик-инспектор по технике пилотирования в </a:t>
            </a:r>
            <a:r>
              <a:rPr lang="ru-RU" sz="1400">
                <a:latin typeface="Century Gothic" pitchFamily="34" charset="0"/>
                <a:hlinkClick r:id="rId21" tooltip="326-я бомбардировочная авиационная дивизия"/>
              </a:rPr>
              <a:t>326-я бомбардировочной авиационной дивизии</a:t>
            </a:r>
            <a:endParaRPr lang="ru-RU" sz="1400">
              <a:latin typeface="Century Gothic" pitchFamily="34" charset="0"/>
            </a:endParaRPr>
          </a:p>
          <a:p>
            <a:r>
              <a:rPr lang="ru-RU" sz="1400">
                <a:latin typeface="Century Gothic" pitchFamily="34" charset="0"/>
              </a:rPr>
              <a:t/>
            </a:r>
            <a:br>
              <a:rPr lang="ru-RU" sz="1400">
                <a:latin typeface="Century Gothic" pitchFamily="34" charset="0"/>
              </a:rPr>
            </a:br>
            <a:r>
              <a:rPr lang="ru-RU" sz="1400">
                <a:latin typeface="Century Gothic" pitchFamily="34" charset="0"/>
              </a:rPr>
              <a:t>Погиб </a:t>
            </a:r>
            <a:r>
              <a:rPr lang="ru-RU" sz="1400">
                <a:latin typeface="Century Gothic" pitchFamily="34" charset="0"/>
                <a:hlinkClick r:id="rId22" tooltip="9 мая"/>
              </a:rPr>
              <a:t>9 мая</a:t>
            </a:r>
            <a:r>
              <a:rPr lang="ru-RU" sz="1400">
                <a:latin typeface="Century Gothic" pitchFamily="34" charset="0"/>
              </a:rPr>
              <a:t> </a:t>
            </a:r>
            <a:r>
              <a:rPr lang="ru-RU" sz="1400">
                <a:latin typeface="Century Gothic" pitchFamily="34" charset="0"/>
                <a:hlinkClick r:id="rId23" tooltip="1945 год"/>
              </a:rPr>
              <a:t>1945 года</a:t>
            </a:r>
            <a:r>
              <a:rPr lang="ru-RU" sz="1400">
                <a:latin typeface="Century Gothic" pitchFamily="34" charset="0"/>
              </a:rPr>
              <a:t>, подорвавшись на </a:t>
            </a:r>
            <a:r>
              <a:rPr lang="ru-RU" sz="1400">
                <a:latin typeface="Century Gothic" pitchFamily="34" charset="0"/>
                <a:hlinkClick r:id="rId24" tooltip="Противотанковые мины"/>
              </a:rPr>
              <a:t>противотанковой мине</a:t>
            </a:r>
            <a:r>
              <a:rPr lang="ru-RU" sz="1400">
                <a:latin typeface="Century Gothic" pitchFamily="34" charset="0"/>
              </a:rPr>
              <a:t>. Похоронен в городе </a:t>
            </a:r>
            <a:r>
              <a:rPr lang="ru-RU" sz="1400">
                <a:latin typeface="Century Gothic" pitchFamily="34" charset="0"/>
                <a:hlinkClick r:id="rId25" tooltip="Пила (город)"/>
              </a:rPr>
              <a:t>Пила</a:t>
            </a:r>
            <a:r>
              <a:rPr lang="ru-RU" sz="1400">
                <a:latin typeface="Century Gothic" pitchFamily="34" charset="0"/>
              </a:rPr>
              <a:t> </a:t>
            </a:r>
            <a:r>
              <a:rPr lang="ru-RU" sz="1400">
                <a:latin typeface="Century Gothic" pitchFamily="34" charset="0"/>
                <a:hlinkClick r:id="rId26" tooltip="Великопольское воеводство"/>
              </a:rPr>
              <a:t>Великопольского воеводства</a:t>
            </a:r>
            <a:r>
              <a:rPr lang="ru-RU" sz="1400">
                <a:latin typeface="Century Gothic" pitchFamily="34" charset="0"/>
              </a:rPr>
              <a:t> </a:t>
            </a:r>
            <a:r>
              <a:rPr lang="ru-RU" sz="1400">
                <a:latin typeface="Century Gothic" pitchFamily="34" charset="0"/>
                <a:hlinkClick r:id="rId27" tooltip="Польша"/>
              </a:rPr>
              <a:t>Польши</a:t>
            </a:r>
            <a:r>
              <a:rPr lang="ru-RU" sz="1400" baseline="30000">
                <a:latin typeface="Century Gothic" pitchFamily="34" charset="0"/>
                <a:hlinkClick r:id="rId12"/>
              </a:rPr>
              <a:t>[1]</a:t>
            </a:r>
            <a:r>
              <a:rPr lang="ru-RU" sz="1400">
                <a:latin typeface="Century Gothic" pitchFamily="34" charset="0"/>
              </a:rPr>
              <a:t>.</a:t>
            </a: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27113" y="1422400"/>
            <a:ext cx="34321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1438" y="708025"/>
            <a:ext cx="627221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entury Gothic" pitchFamily="34" charset="0"/>
              </a:rPr>
              <a:t>Родился 11 января 1912 года в селе Лоев, ныне посёлок городского типа </a:t>
            </a:r>
            <a:r>
              <a:rPr lang="ru-RU" sz="1100">
                <a:latin typeface="Century Gothic" pitchFamily="34" charset="0"/>
                <a:hlinkClick r:id="rId2" tooltip="Гомельская область"/>
              </a:rPr>
              <a:t>Гомельской области</a:t>
            </a:r>
            <a:r>
              <a:rPr lang="ru-RU" sz="1100">
                <a:latin typeface="Century Gothic" pitchFamily="34" charset="0"/>
              </a:rPr>
              <a:t> Белоруссии в семье рабочего. Белорус. Окончил 7 классов. Работал матросом речного флота, а затем чернорабочим сначала в цепном, а потом в механическом цехе завода «Сатурн» в Днепропетровске. В 1930 году поступил в Днепропетровский железнодорожный техникум. Учился без отрыва от производства. Был секретарем бюро комсомола техникума и председателем цехового комитета профсоюза на заводе. После окончания техникума поступил на электрофакультет Транспортного института.</a:t>
            </a:r>
          </a:p>
          <a:p>
            <a:r>
              <a:rPr lang="ru-RU" sz="1100">
                <a:latin typeface="Century Gothic" pitchFamily="34" charset="0"/>
              </a:rPr>
              <a:t>В </a:t>
            </a:r>
            <a:r>
              <a:rPr lang="ru-RU" sz="1100">
                <a:latin typeface="Century Gothic" pitchFamily="34" charset="0"/>
                <a:hlinkClick r:id="rId3" tooltip="Рабоче-крестьянская Красная армия"/>
              </a:rPr>
              <a:t>Красной Армии</a:t>
            </a:r>
            <a:r>
              <a:rPr lang="ru-RU" sz="1100">
                <a:latin typeface="Century Gothic" pitchFamily="34" charset="0"/>
              </a:rPr>
              <a:t> с декабря 1934 года. В 1936 году окончил Ворошиловградскую военно-авиационную школу летчиков. Служил в бомбардировочной авиации ВВС Балтийского флота. Член ВКП с 1939 года.</a:t>
            </a:r>
          </a:p>
          <a:p>
            <a:r>
              <a:rPr lang="ru-RU" sz="1100">
                <a:latin typeface="Century Gothic" pitchFamily="34" charset="0"/>
              </a:rPr>
              <a:t>Участник советско-финляндской войны 1939—1940 годов.</a:t>
            </a:r>
          </a:p>
          <a:p>
            <a:r>
              <a:rPr lang="ru-RU" sz="1100">
                <a:latin typeface="Century Gothic" pitchFamily="34" charset="0"/>
              </a:rPr>
              <a:t>2 февраля 1940 года во время возвращения из разведывательного полета, над островом Суурсари, самолёт лейтенанта Григория Пинчука был атакован финским истребителем. Советская крылатая машина получила серьёзные повреждеия и загорелась. Но лётчику все-таки удалось посадить её на лёд. Экипаж лейтенанта Пинчука, совершивший вынужденную посадку в зоне действия финских береговых батарей, передал командованию важные разведывательные данные. Вскоре был найден и вывезен летающей лодкой МБР-2 капитана А. А. Губрия из 18-й эскадрильи ВВС Краснознамённого Балтийского Флота на свой аэродром.</a:t>
            </a:r>
          </a:p>
          <a:p>
            <a:r>
              <a:rPr lang="ru-RU" sz="1100">
                <a:latin typeface="Century Gothic" pitchFamily="34" charset="0"/>
              </a:rPr>
              <a:t>Указом Президиума </a:t>
            </a:r>
            <a:r>
              <a:rPr lang="ru-RU" sz="1100">
                <a:latin typeface="Century Gothic" pitchFamily="34" charset="0"/>
                <a:hlinkClick r:id="rId4" tooltip="Верховный совет СССР"/>
              </a:rPr>
              <a:t>Верховного Совета СССР</a:t>
            </a:r>
            <a:r>
              <a:rPr lang="ru-RU" sz="1100">
                <a:latin typeface="Century Gothic" pitchFamily="34" charset="0"/>
              </a:rPr>
              <a:t> от 7 февраля 1940 года за образцовое выполнение заданий командования и проявленные при этом мужество и героизм, лейтенанту Пинчуку Григорию Сергеевичу присвоено звание </a:t>
            </a:r>
            <a:r>
              <a:rPr lang="ru-RU" sz="1100">
                <a:latin typeface="Century Gothic" pitchFamily="34" charset="0"/>
                <a:hlinkClick r:id="rId5" tooltip="Герой Советского Союза"/>
              </a:rPr>
              <a:t>Героя Советского Союза</a:t>
            </a:r>
            <a:r>
              <a:rPr lang="ru-RU" sz="1100">
                <a:latin typeface="Century Gothic" pitchFamily="34" charset="0"/>
              </a:rPr>
              <a:t> с вручением </a:t>
            </a:r>
            <a:r>
              <a:rPr lang="ru-RU" sz="1100">
                <a:latin typeface="Century Gothic" pitchFamily="34" charset="0"/>
                <a:hlinkClick r:id="rId6" tooltip="Орден Ленина"/>
              </a:rPr>
              <a:t>ордена Ленина</a:t>
            </a:r>
            <a:r>
              <a:rPr lang="ru-RU" sz="1100">
                <a:latin typeface="Century Gothic" pitchFamily="34" charset="0"/>
              </a:rPr>
              <a:t> и медали </a:t>
            </a:r>
            <a:r>
              <a:rPr lang="ru-RU" sz="1100">
                <a:latin typeface="Century Gothic" pitchFamily="34" charset="0"/>
                <a:hlinkClick r:id="rId7" tooltip="Медаль «Золотая Звезда» (СССР)"/>
              </a:rPr>
              <a:t>«Золотая Звезда»</a:t>
            </a:r>
            <a:r>
              <a:rPr lang="ru-RU" sz="1100">
                <a:latin typeface="Century Gothic" pitchFamily="34" charset="0"/>
              </a:rPr>
              <a:t>.</a:t>
            </a:r>
          </a:p>
          <a:p>
            <a:r>
              <a:rPr lang="ru-RU" sz="1100">
                <a:latin typeface="Century Gothic" pitchFamily="34" charset="0"/>
              </a:rPr>
              <a:t>После окончания советско-финляндской войны вернулся на Черноморский флот командиром звена в 40-й бомбардировочный авиационный полк. В конце 1940 года был откомандирован на учёбу в Военно-морскую академию, которую окончил в 1942 году.</a:t>
            </a:r>
          </a:p>
          <a:p>
            <a:r>
              <a:rPr lang="ru-RU" sz="1100">
                <a:latin typeface="Century Gothic" pitchFamily="34" charset="0"/>
              </a:rPr>
              <a:t>Участник </a:t>
            </a:r>
            <a:r>
              <a:rPr lang="ru-RU" sz="1100">
                <a:latin typeface="Century Gothic" pitchFamily="34" charset="0"/>
                <a:hlinkClick r:id="rId8" tooltip="Великая Отечественная война"/>
              </a:rPr>
              <a:t>Великой Отечественной войны</a:t>
            </a:r>
            <a:r>
              <a:rPr lang="ru-RU" sz="1100">
                <a:latin typeface="Century Gothic" pitchFamily="34" charset="0"/>
              </a:rPr>
              <a:t> с 1942 года. В составе Военно-воздушных сил Краснознамённого Балтийского флота командовал эскадрильей 35-го штурмового авиационного полка, был командиром по оперативной части 11-го авиационного полка.</a:t>
            </a:r>
          </a:p>
          <a:p>
            <a:r>
              <a:rPr lang="ru-RU" sz="1100">
                <a:latin typeface="Century Gothic" pitchFamily="34" charset="0"/>
              </a:rPr>
              <a:t>14 мая 1944 года капитан Г. С. Пинчук погиб при выполнении боевого задания. Похоронен на русском кладбище в Кронштадте ныне администрации Санкт-Петербурга.</a:t>
            </a:r>
          </a:p>
          <a:p>
            <a:r>
              <a:rPr lang="ru-RU" sz="1100">
                <a:latin typeface="Century Gothic" pitchFamily="34" charset="0"/>
              </a:rPr>
              <a:t>Награждён орденом </a:t>
            </a:r>
            <a:r>
              <a:rPr lang="ru-RU" sz="1100">
                <a:latin typeface="Century Gothic" pitchFamily="34" charset="0"/>
                <a:hlinkClick r:id="rId6" tooltip="Орден Ленина"/>
              </a:rPr>
              <a:t>Ленина</a:t>
            </a:r>
            <a:r>
              <a:rPr lang="ru-RU" sz="1100">
                <a:latin typeface="Century Gothic" pitchFamily="34" charset="0"/>
              </a:rPr>
              <a:t>, медалями.</a:t>
            </a: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2038" y="1446213"/>
            <a:ext cx="3382962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6334125" y="301625"/>
            <a:ext cx="3760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Георгий Сергеевич Пинчук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ED2EA9-77CD-4D18-96E0-CF2341C36BC5}"/>
</file>

<file path=customXml/itemProps2.xml><?xml version="1.0" encoding="utf-8"?>
<ds:datastoreItem xmlns:ds="http://schemas.openxmlformats.org/officeDocument/2006/customXml" ds:itemID="{9DC64C6A-D9DE-451D-A76A-24B4156721DE}"/>
</file>

<file path=customXml/itemProps3.xml><?xml version="1.0" encoding="utf-8"?>
<ds:datastoreItem xmlns:ds="http://schemas.openxmlformats.org/officeDocument/2006/customXml" ds:itemID="{6EA1EB87-5388-4746-B0C2-A86EFD2803BA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70</TotalTime>
  <Words>547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Быков</dc:creator>
  <cp:lastModifiedBy>Dmitry Tarasov</cp:lastModifiedBy>
  <cp:revision>12</cp:revision>
  <dcterms:created xsi:type="dcterms:W3CDTF">2014-12-17T19:48:58Z</dcterms:created>
  <dcterms:modified xsi:type="dcterms:W3CDTF">2016-05-23T11:40:10Z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